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430" r:id="rId2"/>
    <p:sldId id="454" r:id="rId3"/>
    <p:sldId id="477" r:id="rId4"/>
    <p:sldId id="478" r:id="rId5"/>
    <p:sldId id="479" r:id="rId6"/>
    <p:sldId id="455" r:id="rId7"/>
    <p:sldId id="438" r:id="rId8"/>
    <p:sldId id="439" r:id="rId9"/>
    <p:sldId id="440" r:id="rId10"/>
    <p:sldId id="457" r:id="rId11"/>
    <p:sldId id="403" r:id="rId12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FCFDD5"/>
    <a:srgbClr val="262626"/>
    <a:srgbClr val="E1F2FF"/>
    <a:srgbClr val="FDFEE8"/>
    <a:srgbClr val="BDE3FF"/>
    <a:srgbClr val="F3FAFF"/>
    <a:srgbClr val="F5F5F5"/>
    <a:srgbClr val="00AA55"/>
    <a:srgbClr val="00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5" autoAdjust="0"/>
    <p:restoredTop sz="95026" autoAdjust="0"/>
  </p:normalViewPr>
  <p:slideViewPr>
    <p:cSldViewPr snapToGrid="0" showGuides="1">
      <p:cViewPr>
        <p:scale>
          <a:sx n="66" d="100"/>
          <a:sy n="66" d="100"/>
        </p:scale>
        <p:origin x="821" y="245"/>
      </p:cViewPr>
      <p:guideLst>
        <p:guide orient="horz" pos="232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8C66-693F-F2CF-A8C3-0C13D99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001F8-5550-CB29-DC0B-AEC75F4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9E4AD-DFE9-0B80-C163-AA7ACFEE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0307-A130-8167-9720-E157E763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5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7107B-07EE-BBE9-CC25-D1625B92B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94215-6C9C-4684-1AAE-F063604EF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A716CA-C826-3A72-5D6B-F8938AC4D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019BC6-426F-3A3E-B0F0-C4FC4D4CFD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4A1E2-4C17-6106-3065-3EB5E623E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96E56B-7BD5-25A6-5873-08B9DC0B3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3ACE04-5A69-D8FC-F99F-E1FF4FD53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2D9662-974C-55AE-387B-055ABEDF1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7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0B2-10E9-4CA9-AB70-DF437EEC670F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CACB-3E00-46E8-8B9B-1A206FFEA9FB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43E0-D9DD-418B-B4F6-BD20845BED29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CCAA-0F7E-4249-8F33-07F06E8150B5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44B7-357B-4845-8FA3-FCC917CDD7A3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1C0F-179C-4676-983B-7FCED19AF54E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D1C4-B6D8-4983-9308-9879EBD880C2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FE4-13A1-4E83-8A40-EC97286BE587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8265-496B-4607-8F58-39FA1CE5ADDC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B393-940E-44AA-9670-EA16B09B4114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DF79-E4CB-4BC2-B197-38753B9433E7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A0308-971B-4193-88F4-57AB005342BB}" type="datetime1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s://hjsportfoliolist.netlify.app/pages/garam/combat_system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hyperlink" Target="https://hjsportfoliolist.netlify.app/pages/daon/combat_system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7.sv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E981-5D84-E291-8C6A-6B9BEF62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DD56E6-FE8D-67EF-3555-356F75148588}"/>
              </a:ext>
            </a:extLst>
          </p:cNvPr>
          <p:cNvGrpSpPr/>
          <p:nvPr/>
        </p:nvGrpSpPr>
        <p:grpSpPr>
          <a:xfrm>
            <a:off x="997894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63D613-E105-D5F1-D73B-B0DD82AD094F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15484-F4ED-6A14-6AD5-7E4BFD21F67A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D70185C-DF2B-EECC-141B-06BBB7FF1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5E248E-7396-032C-AB3C-11D535AAC427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6667696-2100-642F-7155-0B0DB114DF34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45471-525F-32A9-67BF-137BCFF303A1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8C16BC5D-3CCB-6A63-8701-BF1554F82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28553-9452-46B9-E671-969C8471A0AD}"/>
              </a:ext>
            </a:extLst>
          </p:cNvPr>
          <p:cNvGrpSpPr/>
          <p:nvPr/>
        </p:nvGrpSpPr>
        <p:grpSpPr>
          <a:xfrm>
            <a:off x="627910" y="1483751"/>
            <a:ext cx="7353120" cy="755968"/>
            <a:chOff x="627910" y="1521851"/>
            <a:chExt cx="7353120" cy="755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A28AA4-14DB-B48B-CC22-9561ABC888A9}"/>
                </a:ext>
              </a:extLst>
            </p:cNvPr>
            <p:cNvSpPr txBox="1"/>
            <p:nvPr/>
          </p:nvSpPr>
          <p:spPr>
            <a:xfrm>
              <a:off x="788355" y="1531461"/>
              <a:ext cx="7192675" cy="7463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다 캐릭터 플레이 경험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과 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논리적 사고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를 바탕으로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캐릭터의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컨셉에 맞는 전투를 설계</a:t>
              </a: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en-US" altLang="ko-KR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D4FB3F1-FE5F-E248-B2B3-F88A7D9F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1C8234-EF55-2997-F681-E63C14765FA7}"/>
              </a:ext>
            </a:extLst>
          </p:cNvPr>
          <p:cNvSpPr txBox="1"/>
          <p:nvPr/>
        </p:nvSpPr>
        <p:spPr>
          <a:xfrm>
            <a:off x="788355" y="2376692"/>
            <a:ext cx="3238066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캐릭터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스킬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액션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시스템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</p:spTree>
    <p:extLst>
      <p:ext uri="{BB962C8B-B14F-4D97-AF65-F5344CB8AC3E}">
        <p14:creationId xmlns:p14="http://schemas.microsoft.com/office/powerpoint/2010/main" val="88102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C5DC2E-846C-6C43-8799-97BED40D6457}"/>
              </a:ext>
            </a:extLst>
          </p:cNvPr>
          <p:cNvSpPr/>
          <p:nvPr/>
        </p:nvSpPr>
        <p:spPr>
          <a:xfrm>
            <a:off x="192088" y="381194"/>
            <a:ext cx="11807825" cy="62878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23A5FD-A92D-B3E4-204B-415C6889B5F5}"/>
              </a:ext>
            </a:extLst>
          </p:cNvPr>
          <p:cNvSpPr txBox="1"/>
          <p:nvPr/>
        </p:nvSpPr>
        <p:spPr>
          <a:xfrm>
            <a:off x="5278396" y="1015008"/>
            <a:ext cx="6096000" cy="3324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ts val="1800"/>
              </a:lnSpc>
              <a:buNone/>
            </a:pPr>
            <a:endParaRPr lang="ko-KR" altLang="en-US" b="0" i="0" dirty="0">
              <a:effectLst/>
              <a:latin typeface="IBMPlexMono-Regular"/>
            </a:endParaRPr>
          </a:p>
          <a:p>
            <a:pPr algn="l" latinLnBrk="1">
              <a:lnSpc>
                <a:spcPts val="1800"/>
              </a:lnSpc>
              <a:buNone/>
            </a:pPr>
            <a:r>
              <a:rPr lang="ko-KR" altLang="en-US" b="0" i="0" dirty="0">
                <a:effectLst/>
                <a:latin typeface="IBMPlexMono-Regular"/>
              </a:rPr>
              <a:t> </a:t>
            </a:r>
            <a:r>
              <a:rPr lang="en-US" altLang="ko-KR" b="0" i="0" dirty="0">
                <a:effectLst/>
                <a:latin typeface="IBMPlexMono-Regular"/>
              </a:rPr>
              <a:t>'</a:t>
            </a:r>
            <a:r>
              <a:rPr lang="ko-KR" altLang="en-US" b="0" i="0" dirty="0">
                <a:effectLst/>
                <a:latin typeface="IBMPlexMono-Regular"/>
              </a:rPr>
              <a:t>단일 대상을 상대할 때 좋은 거니까 피해를 집중할 수 있어야 겠네</a:t>
            </a:r>
            <a:r>
              <a:rPr lang="en-US" altLang="ko-KR" b="0" i="0" dirty="0">
                <a:effectLst/>
                <a:latin typeface="IBMPlexMono-Regular"/>
              </a:rPr>
              <a:t>?' -&gt; '</a:t>
            </a:r>
            <a:r>
              <a:rPr lang="ko-KR" altLang="en-US" b="0" i="0" dirty="0">
                <a:effectLst/>
                <a:latin typeface="IBMPlexMono-Regular"/>
              </a:rPr>
              <a:t>피해를 집중하기 위한 방법은 </a:t>
            </a:r>
            <a:r>
              <a:rPr lang="ko-KR" altLang="en-US" b="0" i="0" dirty="0" err="1">
                <a:effectLst/>
                <a:latin typeface="IBMPlexMono-Regular"/>
              </a:rPr>
              <a:t>뭘까</a:t>
            </a:r>
            <a:r>
              <a:rPr lang="en-US" altLang="ko-KR" b="0" i="0" dirty="0">
                <a:effectLst/>
                <a:latin typeface="IBMPlexMono-Regular"/>
              </a:rPr>
              <a:t>?' -&gt; </a:t>
            </a:r>
            <a:r>
              <a:rPr lang="ko-KR" altLang="en-US" b="0" i="0" dirty="0">
                <a:effectLst/>
                <a:latin typeface="IBMPlexMono-Regular"/>
              </a:rPr>
              <a:t>해결 방법 </a:t>
            </a:r>
            <a:r>
              <a:rPr lang="en-US" altLang="ko-KR" b="0" i="0" dirty="0">
                <a:effectLst/>
                <a:latin typeface="IBMPlexMono-Regular"/>
              </a:rPr>
              <a:t>1. </a:t>
            </a:r>
            <a:r>
              <a:rPr lang="ko-KR" altLang="en-US" b="0" i="0" dirty="0">
                <a:effectLst/>
                <a:latin typeface="IBMPlexMono-Regular"/>
              </a:rPr>
              <a:t>무기의 구조를 분석 </a:t>
            </a:r>
            <a:r>
              <a:rPr lang="en-US" altLang="ko-KR" b="0" i="0" dirty="0">
                <a:effectLst/>
                <a:latin typeface="IBMPlexMono-Regular"/>
              </a:rPr>
              <a:t>(</a:t>
            </a:r>
            <a:r>
              <a:rPr lang="ko-KR" altLang="en-US" b="0" i="0" dirty="0">
                <a:effectLst/>
                <a:latin typeface="IBMPlexMono-Regular"/>
              </a:rPr>
              <a:t>이것으로 프로필에 설명한 나의 강점 중 하나인 분석력</a:t>
            </a:r>
            <a:r>
              <a:rPr lang="en-US" altLang="ko-KR" b="0" i="0" dirty="0">
                <a:effectLst/>
                <a:latin typeface="IBMPlexMono-Regular"/>
              </a:rPr>
              <a:t>, </a:t>
            </a:r>
            <a:r>
              <a:rPr lang="ko-KR" altLang="en-US" b="0" i="0" dirty="0">
                <a:effectLst/>
                <a:latin typeface="IBMPlexMono-Regular"/>
              </a:rPr>
              <a:t>논리력을 보여주기 위함</a:t>
            </a:r>
            <a:r>
              <a:rPr lang="en-US" altLang="ko-KR" b="0" i="0" dirty="0">
                <a:effectLst/>
                <a:latin typeface="IBMPlexMono-Regular"/>
              </a:rPr>
              <a:t>) -&gt; </a:t>
            </a:r>
            <a:r>
              <a:rPr lang="ko-KR" altLang="en-US" b="0" i="0" dirty="0">
                <a:effectLst/>
                <a:latin typeface="IBMPlexMono-Regular"/>
              </a:rPr>
              <a:t>부채는 부챗살 </a:t>
            </a:r>
            <a:r>
              <a:rPr lang="en-US" altLang="ko-KR" b="0" i="0" dirty="0">
                <a:effectLst/>
                <a:latin typeface="IBMPlexMono-Regular"/>
              </a:rPr>
              <a:t>+ </a:t>
            </a:r>
            <a:r>
              <a:rPr lang="ko-KR" altLang="en-US" b="0" i="0" dirty="0">
                <a:effectLst/>
                <a:latin typeface="IBMPlexMono-Regular"/>
              </a:rPr>
              <a:t>부채면으로 구성되어 있음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부챗살이 얇고 뾰족한 것이 뭔가 피뢰침 같다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피뢰침은 번개를 유도하는 역할을 한다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그러면 피해를 집중하는 것도 가능하지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부챗살을 피뢰침삼아 번개를 유도하는 전투 스타일 구상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피뢰침은 번개를 유도할 뿐만 아니라 피뢰침이 설치된 지면으로 번개를 방전시키는 역할을 함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상대의 몸에 피뢰침을 꽂으면 상대의 몸 내부로 번개를 방전 시킬 수 있지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방어 무시 효과로 적용할 수 있지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방어 무시 효과를 추가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F061F89-A6B2-2FA9-75F2-677F1A86BBA6}"/>
              </a:ext>
            </a:extLst>
          </p:cNvPr>
          <p:cNvSpPr txBox="1"/>
          <p:nvPr/>
        </p:nvSpPr>
        <p:spPr>
          <a:xfrm>
            <a:off x="883920" y="4563833"/>
            <a:ext cx="4002699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뾰족하고 얇은 부챗살이 피뢰침 같은 역할을 할 수 있지 않을까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피뢰침은 번개를 유도하는 역할을 하니까 피해를 집중하는 컨셉에 적합한 것 같다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0792E19-01F5-E781-DD8E-483485AB20BB}"/>
              </a:ext>
            </a:extLst>
          </p:cNvPr>
          <p:cNvSpPr txBox="1"/>
          <p:nvPr/>
        </p:nvSpPr>
        <p:spPr>
          <a:xfrm>
            <a:off x="1609377" y="1015008"/>
            <a:ext cx="1264770" cy="12311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 자료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CN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타워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캐나다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B06D-62FB-BD1F-32E7-0DE357536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2" t="15450" r="23701" b="33761"/>
          <a:stretch>
            <a:fillRect/>
          </a:stretch>
        </p:blipFill>
        <p:spPr bwMode="auto">
          <a:xfrm>
            <a:off x="1578279" y="1183610"/>
            <a:ext cx="1326967" cy="11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5F6C3008-BAFD-01BF-0496-61BD44E84E8B}"/>
              </a:ext>
            </a:extLst>
          </p:cNvPr>
          <p:cNvSpPr txBox="1"/>
          <p:nvPr/>
        </p:nvSpPr>
        <p:spPr>
          <a:xfrm>
            <a:off x="1627229" y="2354055"/>
            <a:ext cx="1074012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곳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+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얇고 뾰족한 모양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 역할을 하게 되는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9F877F0-8442-9298-F29E-E5638E505A96}"/>
              </a:ext>
            </a:extLst>
          </p:cNvPr>
          <p:cNvGrpSpPr/>
          <p:nvPr/>
        </p:nvGrpSpPr>
        <p:grpSpPr>
          <a:xfrm>
            <a:off x="1356092" y="2998834"/>
            <a:ext cx="2690298" cy="860332"/>
            <a:chOff x="8896638" y="3371211"/>
            <a:chExt cx="2690298" cy="860332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8F1A912-E08A-F9C4-D4FC-F694776B4347}"/>
                </a:ext>
              </a:extLst>
            </p:cNvPr>
            <p:cNvSpPr txBox="1"/>
            <p:nvPr/>
          </p:nvSpPr>
          <p:spPr>
            <a:xfrm>
              <a:off x="8896638" y="3923766"/>
              <a:ext cx="269029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얇고 뾰족한 부챗살이 피뢰침처럼 번개를 유도할 수 있지 않을까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BA2657D-69A7-E602-64BC-BEA796C0CDA7}"/>
                </a:ext>
              </a:extLst>
            </p:cNvPr>
            <p:cNvSpPr txBox="1"/>
            <p:nvPr/>
          </p:nvSpPr>
          <p:spPr>
            <a:xfrm>
              <a:off x="8964640" y="3371211"/>
              <a:ext cx="89768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아이디어 획득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83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126830-BFD9-9DDF-B419-A1FC3949443B}"/>
              </a:ext>
            </a:extLst>
          </p:cNvPr>
          <p:cNvGrpSpPr/>
          <p:nvPr/>
        </p:nvGrpSpPr>
        <p:grpSpPr>
          <a:xfrm>
            <a:off x="5377115" y="3776961"/>
            <a:ext cx="1437770" cy="379750"/>
            <a:chOff x="5288785" y="3776961"/>
            <a:chExt cx="1437770" cy="3797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7274F5-F1BB-D626-ECE0-7426F27171FE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DE51F70-5333-6599-E15C-84FD1791C72F}"/>
                </a:ext>
              </a:extLst>
            </p:cNvPr>
            <p:cNvGrpSpPr/>
            <p:nvPr/>
          </p:nvGrpSpPr>
          <p:grpSpPr>
            <a:xfrm>
              <a:off x="5444568" y="3840836"/>
              <a:ext cx="1126205" cy="252000"/>
              <a:chOff x="6520536" y="4032698"/>
              <a:chExt cx="1126205" cy="252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AF02D-42E6-5BCC-0F01-7F8AD26C8963}"/>
                  </a:ext>
                </a:extLst>
              </p:cNvPr>
              <p:cNvSpPr txBox="1"/>
              <p:nvPr/>
            </p:nvSpPr>
            <p:spPr>
              <a:xfrm>
                <a:off x="6772536" y="4074060"/>
                <a:ext cx="874205" cy="169277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b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5 Medium" pitchFamily="2" charset="-127"/>
                    <a:ea typeface="페이퍼로지 5 Medium" pitchFamily="2" charset="-127"/>
                    <a:cs typeface="Pretendard" panose="02000503000000020004" pitchFamily="2" charset="-127"/>
                  </a:rPr>
                  <a:t>웹 사이트 열기</a:t>
                </a:r>
                <a:endPara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F48D50-C48E-F585-E3C2-17035663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6520536" y="4032698"/>
                <a:ext cx="252000" cy="252000"/>
              </a:xfrm>
              <a:prstGeom prst="ellipse">
                <a:avLst/>
              </a:prstGeom>
            </p:spPr>
          </p:pic>
        </p:grpSp>
        <p:sp>
          <p:nvSpPr>
            <p:cNvPr id="31" name="직사각형 30">
              <a:hlinkClick r:id="rId3" tooltip="링크 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9" y="2563730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4800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754012" y="3487059"/>
            <a:ext cx="468397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제가 작성한 모든 문서들은 아래의 링크를 통해 자세하게 확인하실 수 있습니다</a:t>
            </a:r>
            <a:r>
              <a:rPr lang="en-US" altLang="ko-KR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EA099-51A6-2CDB-BCE5-D9F1D06A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AB1DA1-0462-3A0F-01E5-BA6D79E13473}"/>
              </a:ext>
            </a:extLst>
          </p:cNvPr>
          <p:cNvSpPr/>
          <p:nvPr/>
        </p:nvSpPr>
        <p:spPr>
          <a:xfrm>
            <a:off x="6503772" y="-9674"/>
            <a:ext cx="5688228" cy="6867673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790A94-7914-6F67-430B-480B7E9FF3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60E0AF-FDBA-CC3B-D7B3-4FC664BDCA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31DD6BE-7F03-24FE-6CD1-42E2CC9E0C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A590D5-F4DE-B234-AA1C-00AA9183107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D446201-BD54-A019-D120-B021C339A46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998BC-8E2D-401D-40AC-29EB21F527CA}"/>
                    </a:ext>
                  </a:extLst>
                </p:cNvPr>
                <p:cNvSpPr txBox="1"/>
                <p:nvPr/>
              </p:nvSpPr>
              <p:spPr>
                <a:xfrm>
                  <a:off x="674042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A2E69B6-4EDD-67A0-4DDE-81D1DC05EF9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2E3F7EE-C17F-A7AB-FBEB-E79699D3E5C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878457-473D-6EBD-8676-4F18E1153EE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7874CC2-84EA-7A6F-D7E4-401EA9C06B8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5ED8C64-F6C1-E45B-A7E7-E29EF0E030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E4364F-F758-4DC3-F026-64C1A787533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7D73CA-1F67-0076-83EF-2C093352653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E2B8CC7-6F0A-6167-6F13-7F1CEF1C34E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2EF12C6-DC3D-59E0-08CB-FE93092214E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8766144-C4E4-0362-B067-0EFF747C880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A0FD8EA-0CB2-0922-B9B8-EAD25C7DA85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56B061-8A52-1A2E-99EB-28880B990E3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1D9E1-9DBE-BE69-F6FC-6BB4917F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B57ED57-8383-228B-3CF7-47B90CFB4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8EB300-5095-0C9B-5A07-F2EE20818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F355B6A-22A1-608A-885E-8E8FE19A9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23AF1D-4F5A-979E-806A-5CBF65156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35917E4-06FB-3B89-9721-BDCEF483C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91F70-7A95-1385-DDB0-C53AABCB6ED5}"/>
              </a:ext>
            </a:extLst>
          </p:cNvPr>
          <p:cNvGrpSpPr/>
          <p:nvPr/>
        </p:nvGrpSpPr>
        <p:grpSpPr>
          <a:xfrm>
            <a:off x="7100649" y="1421052"/>
            <a:ext cx="3450546" cy="403327"/>
            <a:chOff x="6934651" y="1421052"/>
            <a:chExt cx="3450546" cy="40332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55A915B-B0BF-9A34-F4E4-6A1E72B88E10}"/>
                </a:ext>
              </a:extLst>
            </p:cNvPr>
            <p:cNvGrpSpPr/>
            <p:nvPr/>
          </p:nvGrpSpPr>
          <p:grpSpPr>
            <a:xfrm>
              <a:off x="6934651" y="1421052"/>
              <a:ext cx="623102" cy="153888"/>
              <a:chOff x="537034" y="2568554"/>
              <a:chExt cx="623102" cy="15388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964869-539F-C6D3-D911-8D1BA503524C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교육 사항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7BB9616-48BE-D645-DD77-E6E99AD80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4035D4-5854-97F1-178F-1CBEEDB46BB5}"/>
                </a:ext>
              </a:extLst>
            </p:cNvPr>
            <p:cNvSpPr txBox="1"/>
            <p:nvPr/>
          </p:nvSpPr>
          <p:spPr>
            <a:xfrm>
              <a:off x="6934651" y="1678186"/>
              <a:ext cx="1163314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2024.03 ~ 2024.06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A5EF61-B155-8623-106A-0FEF09818FB0}"/>
                </a:ext>
              </a:extLst>
            </p:cNvPr>
            <p:cNvSpPr txBox="1"/>
            <p:nvPr/>
          </p:nvSpPr>
          <p:spPr>
            <a:xfrm>
              <a:off x="8094505" y="1670491"/>
              <a:ext cx="229069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국비 교육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콘텐츠 기획자 양성 과정 수료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63211-873A-FD63-5E6B-6BF15E01E671}"/>
              </a:ext>
            </a:extLst>
          </p:cNvPr>
          <p:cNvGrpSpPr/>
          <p:nvPr/>
        </p:nvGrpSpPr>
        <p:grpSpPr>
          <a:xfrm>
            <a:off x="7100649" y="2306960"/>
            <a:ext cx="3139563" cy="403327"/>
            <a:chOff x="6934651" y="2379424"/>
            <a:chExt cx="3139563" cy="403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A18DA3-69BF-787F-DE86-E437603ABC67}"/>
                </a:ext>
              </a:extLst>
            </p:cNvPr>
            <p:cNvGrpSpPr/>
            <p:nvPr/>
          </p:nvGrpSpPr>
          <p:grpSpPr>
            <a:xfrm>
              <a:off x="6942389" y="2379424"/>
              <a:ext cx="959732" cy="153888"/>
              <a:chOff x="537034" y="2568554"/>
              <a:chExt cx="959732" cy="15388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B0F82-C28C-E92C-1DD0-B97244BF59DA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95973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경력 사항 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신입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F74258-6D5C-785A-290E-D3CFCBD1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40BD2-1FB0-912E-97B3-D2E182499004}"/>
                </a:ext>
              </a:extLst>
            </p:cNvPr>
            <p:cNvSpPr txBox="1"/>
            <p:nvPr/>
          </p:nvSpPr>
          <p:spPr>
            <a:xfrm>
              <a:off x="6934651" y="2636558"/>
              <a:ext cx="1121636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B01C7A-E4A0-C905-A05D-080EDDDE0BEA}"/>
                </a:ext>
              </a:extLst>
            </p:cNvPr>
            <p:cNvSpPr txBox="1"/>
            <p:nvPr/>
          </p:nvSpPr>
          <p:spPr>
            <a:xfrm>
              <a:off x="8094505" y="2628863"/>
              <a:ext cx="197970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현장실습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개발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A3BF04-6465-B18B-60D6-2879BECF77D7}"/>
              </a:ext>
            </a:extLst>
          </p:cNvPr>
          <p:cNvGrpSpPr/>
          <p:nvPr/>
        </p:nvGrpSpPr>
        <p:grpSpPr>
          <a:xfrm>
            <a:off x="7100649" y="3192868"/>
            <a:ext cx="2772475" cy="403327"/>
            <a:chOff x="6934651" y="3337796"/>
            <a:chExt cx="2772475" cy="40332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36A38-6712-E62A-6BB7-9C91832DB709}"/>
                </a:ext>
              </a:extLst>
            </p:cNvPr>
            <p:cNvGrpSpPr/>
            <p:nvPr/>
          </p:nvGrpSpPr>
          <p:grpSpPr>
            <a:xfrm>
              <a:off x="6934651" y="3337796"/>
              <a:ext cx="623101" cy="153888"/>
              <a:chOff x="537034" y="2568554"/>
              <a:chExt cx="623101" cy="1538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F45CCC-F28E-9611-E266-3579398B5766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학력 사항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E1D60FF-3507-D117-E8B0-4B2DD6F3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94FE2-7EF6-3A3E-6A13-0C6382180BEF}"/>
                </a:ext>
              </a:extLst>
            </p:cNvPr>
            <p:cNvSpPr txBox="1"/>
            <p:nvPr/>
          </p:nvSpPr>
          <p:spPr>
            <a:xfrm>
              <a:off x="6934651" y="3594930"/>
              <a:ext cx="1134460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2017.03 ~ 2023.02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EF77AF-1482-8AB4-226F-2623CB0665E8}"/>
                </a:ext>
              </a:extLst>
            </p:cNvPr>
            <p:cNvSpPr txBox="1"/>
            <p:nvPr/>
          </p:nvSpPr>
          <p:spPr>
            <a:xfrm>
              <a:off x="8094505" y="3587235"/>
              <a:ext cx="161262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한국공학대학교 게임공학과 졸업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39B93F-FC7C-28E8-CF88-ED8B938959D8}"/>
              </a:ext>
            </a:extLst>
          </p:cNvPr>
          <p:cNvGrpSpPr/>
          <p:nvPr/>
        </p:nvGrpSpPr>
        <p:grpSpPr>
          <a:xfrm>
            <a:off x="7100649" y="4078775"/>
            <a:ext cx="4024354" cy="1620772"/>
            <a:chOff x="6934651" y="4296169"/>
            <a:chExt cx="4024354" cy="162077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915F166-24BA-E93B-8EB2-FAAE3612A019}"/>
                </a:ext>
              </a:extLst>
            </p:cNvPr>
            <p:cNvGrpSpPr/>
            <p:nvPr/>
          </p:nvGrpSpPr>
          <p:grpSpPr>
            <a:xfrm>
              <a:off x="6934651" y="4296169"/>
              <a:ext cx="623101" cy="153888"/>
              <a:chOff x="537034" y="2568554"/>
              <a:chExt cx="623101" cy="153888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2290560-13EB-39E7-196F-4D01D6B6C3FB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보유 기술</a:t>
                </a: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8DE9840-50F6-9E4B-455C-4B64C6DC2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1038EE-D2B7-51E0-347E-DF197A15B63D}"/>
                </a:ext>
              </a:extLst>
            </p:cNvPr>
            <p:cNvGrpSpPr/>
            <p:nvPr/>
          </p:nvGrpSpPr>
          <p:grpSpPr>
            <a:xfrm>
              <a:off x="6934651" y="4545608"/>
              <a:ext cx="1152239" cy="1371333"/>
              <a:chOff x="192088" y="4141115"/>
              <a:chExt cx="1152239" cy="13713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E051C33-D18D-BEE1-A18E-611C369DB74B}"/>
                  </a:ext>
                </a:extLst>
              </p:cNvPr>
              <p:cNvSpPr txBox="1"/>
              <p:nvPr/>
            </p:nvSpPr>
            <p:spPr>
              <a:xfrm>
                <a:off x="192088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작업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98BB317-0CC1-034B-9C15-EE14A47938A1}"/>
                  </a:ext>
                </a:extLst>
              </p:cNvPr>
              <p:cNvGrpSpPr/>
              <p:nvPr/>
            </p:nvGrpSpPr>
            <p:grpSpPr>
              <a:xfrm>
                <a:off x="192088" y="4337310"/>
                <a:ext cx="1152239" cy="315047"/>
                <a:chOff x="192088" y="4337310"/>
                <a:chExt cx="1152239" cy="315047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5FF728-8487-5D32-2F8C-AAAD81641702}"/>
                    </a:ext>
                  </a:extLst>
                </p:cNvPr>
                <p:cNvSpPr txBox="1"/>
                <p:nvPr/>
              </p:nvSpPr>
              <p:spPr>
                <a:xfrm>
                  <a:off x="192088" y="4337310"/>
                  <a:ext cx="65562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PowerPoint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93D4E02-FC57-4F4F-E413-C2BC4C8D62CD}"/>
                    </a:ext>
                  </a:extLst>
                </p:cNvPr>
                <p:cNvSpPr txBox="1"/>
                <p:nvPr/>
              </p:nvSpPr>
              <p:spPr>
                <a:xfrm>
                  <a:off x="192088" y="449119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2E62BB3-91D7-5889-DB6D-49554D19D799}"/>
                  </a:ext>
                </a:extLst>
              </p:cNvPr>
              <p:cNvGrpSpPr/>
              <p:nvPr/>
            </p:nvGrpSpPr>
            <p:grpSpPr>
              <a:xfrm>
                <a:off x="192088" y="4767355"/>
                <a:ext cx="1152239" cy="315047"/>
                <a:chOff x="192088" y="4935900"/>
                <a:chExt cx="1152239" cy="315047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C3ECF1-532E-F2A4-D2E0-120B8E9F4413}"/>
                    </a:ext>
                  </a:extLst>
                </p:cNvPr>
                <p:cNvSpPr txBox="1"/>
                <p:nvPr/>
              </p:nvSpPr>
              <p:spPr>
                <a:xfrm>
                  <a:off x="192088" y="4935900"/>
                  <a:ext cx="30938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Word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677354D-4F52-F1E1-5F39-86ABB150875F}"/>
                    </a:ext>
                  </a:extLst>
                </p:cNvPr>
                <p:cNvSpPr txBox="1"/>
                <p:nvPr/>
              </p:nvSpPr>
              <p:spPr>
                <a:xfrm>
                  <a:off x="192088" y="508978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CC96D7D-0FB7-DF52-F1EB-2183C0C166FE}"/>
                  </a:ext>
                </a:extLst>
              </p:cNvPr>
              <p:cNvGrpSpPr/>
              <p:nvPr/>
            </p:nvGrpSpPr>
            <p:grpSpPr>
              <a:xfrm>
                <a:off x="192088" y="5197401"/>
                <a:ext cx="1152239" cy="315047"/>
                <a:chOff x="192088" y="5447212"/>
                <a:chExt cx="1152239" cy="315047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FF8E0AB-F7E5-8733-FE9B-FCF350D9955F}"/>
                    </a:ext>
                  </a:extLst>
                </p:cNvPr>
                <p:cNvSpPr txBox="1"/>
                <p:nvPr/>
              </p:nvSpPr>
              <p:spPr>
                <a:xfrm>
                  <a:off x="192088" y="5447212"/>
                  <a:ext cx="302968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Excel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6658BC0-1723-FBD6-638D-E4BB823D59A3}"/>
                    </a:ext>
                  </a:extLst>
                </p:cNvPr>
                <p:cNvSpPr txBox="1"/>
                <p:nvPr/>
              </p:nvSpPr>
              <p:spPr>
                <a:xfrm>
                  <a:off x="192088" y="5601100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A723692-68F6-1687-6431-E8B148511F12}"/>
                </a:ext>
              </a:extLst>
            </p:cNvPr>
            <p:cNvSpPr txBox="1"/>
            <p:nvPr/>
          </p:nvSpPr>
          <p:spPr>
            <a:xfrm>
              <a:off x="8871895" y="5639942"/>
              <a:ext cx="208711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+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팀 프로젝트에서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C/C++, C#, Python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등의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개발 언어 사용 경험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有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30FDB-B62A-247A-8534-4CF42E444F89}"/>
                </a:ext>
              </a:extLst>
            </p:cNvPr>
            <p:cNvGrpSpPr/>
            <p:nvPr/>
          </p:nvGrpSpPr>
          <p:grpSpPr>
            <a:xfrm>
              <a:off x="8378936" y="4545608"/>
              <a:ext cx="1152239" cy="941288"/>
              <a:chOff x="3138857" y="4141115"/>
              <a:chExt cx="1152239" cy="941288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937BE76-4DD9-DD14-3FB6-11CAD02F33B6}"/>
                  </a:ext>
                </a:extLst>
              </p:cNvPr>
              <p:cNvSpPr txBox="1"/>
              <p:nvPr/>
            </p:nvSpPr>
            <p:spPr>
              <a:xfrm>
                <a:off x="3138857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엔진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2E8457-FA35-D2EE-B4AA-0A6BA08B17BB}"/>
                  </a:ext>
                </a:extLst>
              </p:cNvPr>
              <p:cNvGrpSpPr/>
              <p:nvPr/>
            </p:nvGrpSpPr>
            <p:grpSpPr>
              <a:xfrm>
                <a:off x="3138857" y="4337310"/>
                <a:ext cx="1152239" cy="315047"/>
                <a:chOff x="5065870" y="4272360"/>
                <a:chExt cx="1152239" cy="315047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87BBA2CF-1F22-5B02-6237-E5F8DCC7AD6F}"/>
                    </a:ext>
                  </a:extLst>
                </p:cNvPr>
                <p:cNvSpPr txBox="1"/>
                <p:nvPr/>
              </p:nvSpPr>
              <p:spPr>
                <a:xfrm>
                  <a:off x="5065870" y="4272360"/>
                  <a:ext cx="301365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Unity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247B98D-E6E3-54B2-C388-B901944953EC}"/>
                    </a:ext>
                  </a:extLst>
                </p:cNvPr>
                <p:cNvSpPr txBox="1"/>
                <p:nvPr/>
              </p:nvSpPr>
              <p:spPr>
                <a:xfrm>
                  <a:off x="5065870" y="442624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08AF95-DA9E-C9E5-5B05-2BB67895097A}"/>
                  </a:ext>
                </a:extLst>
              </p:cNvPr>
              <p:cNvGrpSpPr/>
              <p:nvPr/>
            </p:nvGrpSpPr>
            <p:grpSpPr>
              <a:xfrm>
                <a:off x="3138857" y="4767356"/>
                <a:ext cx="1152239" cy="315047"/>
                <a:chOff x="5065870" y="4554675"/>
                <a:chExt cx="1152239" cy="315047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E0B43E1B-772D-58D8-3E6A-BD63A9E23316}"/>
                    </a:ext>
                  </a:extLst>
                </p:cNvPr>
                <p:cNvSpPr txBox="1"/>
                <p:nvPr/>
              </p:nvSpPr>
              <p:spPr>
                <a:xfrm>
                  <a:off x="5065870" y="4554675"/>
                  <a:ext cx="90730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Unreal </a:t>
                  </a:r>
                  <a:r>
                    <a:rPr lang="en-US" altLang="ko-KR"/>
                    <a:t>Engine 4</a:t>
                  </a:r>
                  <a:endParaRPr lang="en-US" altLang="ko-KR" dirty="0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B997324-3B0D-3982-3CE4-36E462073AF3}"/>
                    </a:ext>
                  </a:extLst>
                </p:cNvPr>
                <p:cNvSpPr txBox="1"/>
                <p:nvPr/>
              </p:nvSpPr>
              <p:spPr>
                <a:xfrm>
                  <a:off x="5065870" y="470856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FB3C86-7821-0042-7760-557C7951B242}"/>
                </a:ext>
              </a:extLst>
            </p:cNvPr>
            <p:cNvGrpSpPr/>
            <p:nvPr/>
          </p:nvGrpSpPr>
          <p:grpSpPr>
            <a:xfrm>
              <a:off x="9806766" y="4545608"/>
              <a:ext cx="1152239" cy="941288"/>
              <a:chOff x="4741761" y="4141115"/>
              <a:chExt cx="1152239" cy="9412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F197F7-FDB7-1BC0-E593-DB540D58069D}"/>
                  </a:ext>
                </a:extLst>
              </p:cNvPr>
              <p:cNvSpPr txBox="1"/>
              <p:nvPr/>
            </p:nvSpPr>
            <p:spPr>
              <a:xfrm>
                <a:off x="4741761" y="4141115"/>
                <a:ext cx="424329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539E2-8693-569B-D26A-CA5DD8E425C1}"/>
                  </a:ext>
                </a:extLst>
              </p:cNvPr>
              <p:cNvGrpSpPr/>
              <p:nvPr/>
            </p:nvGrpSpPr>
            <p:grpSpPr>
              <a:xfrm>
                <a:off x="4741761" y="4337310"/>
                <a:ext cx="1152239" cy="315047"/>
                <a:chOff x="7837690" y="4191780"/>
                <a:chExt cx="1152239" cy="315047"/>
              </a:xfrm>
            </p:grpSpPr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D4D8F27-EA00-73D8-BC79-EAA8DBFEAC87}"/>
                    </a:ext>
                  </a:extLst>
                </p:cNvPr>
                <p:cNvSpPr txBox="1"/>
                <p:nvPr/>
              </p:nvSpPr>
              <p:spPr>
                <a:xfrm>
                  <a:off x="7837690" y="4191780"/>
                  <a:ext cx="503343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협업 </a:t>
                  </a:r>
                  <a:r>
                    <a:rPr lang="en-US" altLang="ko-KR" dirty="0"/>
                    <a:t>- Git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B58776-45E0-1303-A657-38AD46418270}"/>
                    </a:ext>
                  </a:extLst>
                </p:cNvPr>
                <p:cNvSpPr txBox="1"/>
                <p:nvPr/>
              </p:nvSpPr>
              <p:spPr>
                <a:xfrm>
                  <a:off x="7837690" y="434566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1D94325-D2C3-7C3B-BCAE-AB7255450CF9}"/>
                  </a:ext>
                </a:extLst>
              </p:cNvPr>
              <p:cNvGrpSpPr/>
              <p:nvPr/>
            </p:nvGrpSpPr>
            <p:grpSpPr>
              <a:xfrm>
                <a:off x="4741761" y="4767356"/>
                <a:ext cx="1152239" cy="315047"/>
                <a:chOff x="7900257" y="4474095"/>
                <a:chExt cx="1152239" cy="315047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90E609D-C917-5E6F-7C30-1A7DD9B89597}"/>
                    </a:ext>
                  </a:extLst>
                </p:cNvPr>
                <p:cNvSpPr txBox="1"/>
                <p:nvPr/>
              </p:nvSpPr>
              <p:spPr>
                <a:xfrm>
                  <a:off x="7900257" y="4474095"/>
                  <a:ext cx="1122102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데이터 관리 </a:t>
                  </a:r>
                  <a:r>
                    <a:rPr lang="en-US" altLang="ko-KR" dirty="0"/>
                    <a:t>- MySQL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548FA9F-DBCC-9D10-D174-08DE861FCA3C}"/>
                    </a:ext>
                  </a:extLst>
                </p:cNvPr>
                <p:cNvSpPr txBox="1"/>
                <p:nvPr/>
              </p:nvSpPr>
              <p:spPr>
                <a:xfrm>
                  <a:off x="7900257" y="462798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A42AA6-4F90-98A3-127D-FB5F6F0628C5}"/>
              </a:ext>
            </a:extLst>
          </p:cNvPr>
          <p:cNvGrpSpPr/>
          <p:nvPr/>
        </p:nvGrpSpPr>
        <p:grpSpPr>
          <a:xfrm>
            <a:off x="652390" y="1421052"/>
            <a:ext cx="5472652" cy="4101400"/>
            <a:chOff x="408914" y="1421052"/>
            <a:chExt cx="5472652" cy="41014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C05074-DABB-4CF2-D6B7-167BB0282B5B}"/>
                </a:ext>
              </a:extLst>
            </p:cNvPr>
            <p:cNvSpPr txBox="1"/>
            <p:nvPr/>
          </p:nvSpPr>
          <p:spPr>
            <a:xfrm>
              <a:off x="1721394" y="1646002"/>
              <a:ext cx="91531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| 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774ACA7-BE2E-BF22-4843-11227285A340}"/>
                </a:ext>
              </a:extLst>
            </p:cNvPr>
            <p:cNvGrpSpPr/>
            <p:nvPr/>
          </p:nvGrpSpPr>
          <p:grpSpPr>
            <a:xfrm>
              <a:off x="1721394" y="2025503"/>
              <a:ext cx="3596633" cy="625610"/>
              <a:chOff x="1990782" y="1984363"/>
              <a:chExt cx="3596633" cy="625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0097BAF-8AC0-95CC-8482-B9E1DE82B434}"/>
                  </a:ext>
                </a:extLst>
              </p:cNvPr>
              <p:cNvGrpSpPr/>
              <p:nvPr/>
            </p:nvGrpSpPr>
            <p:grpSpPr>
              <a:xfrm>
                <a:off x="1990782" y="1984363"/>
                <a:ext cx="1307479" cy="625610"/>
                <a:chOff x="1990782" y="1984363"/>
                <a:chExt cx="1307479" cy="625610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8E47243-0FDA-8496-46D7-5845397CE494}"/>
                    </a:ext>
                  </a:extLst>
                </p:cNvPr>
                <p:cNvGrpSpPr/>
                <p:nvPr/>
              </p:nvGrpSpPr>
              <p:grpSpPr>
                <a:xfrm>
                  <a:off x="1990782" y="2201514"/>
                  <a:ext cx="1075044" cy="180000"/>
                  <a:chOff x="1990782" y="2038461"/>
                  <a:chExt cx="1075044" cy="180000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21F83D3-D349-2FF6-1DA8-94E2E493E1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0782" y="2059212"/>
                    <a:ext cx="89504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010-2052-2419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9E22FC28-5359-5585-F2FA-F94B79F012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87" t="8239" r="58028" b="67601"/>
                  <a:stretch>
                    <a:fillRect/>
                  </a:stretch>
                </p:blipFill>
                <p:spPr bwMode="auto">
                  <a:xfrm>
                    <a:off x="1990782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7807C45C-1626-48F5-E9F6-9E748975F16F}"/>
                    </a:ext>
                  </a:extLst>
                </p:cNvPr>
                <p:cNvGrpSpPr/>
                <p:nvPr/>
              </p:nvGrpSpPr>
              <p:grpSpPr>
                <a:xfrm>
                  <a:off x="1990782" y="2429973"/>
                  <a:ext cx="1307479" cy="180000"/>
                  <a:chOff x="1997615" y="2348513"/>
                  <a:chExt cx="1307479" cy="18000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4A6C0AD-1050-4EA7-FAF3-32CF87176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615" y="2369264"/>
                    <a:ext cx="1127479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hjs0913@naver.com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6464581E-E28F-51FE-7686-A7AB579291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06" t="8239" r="44409" b="67601"/>
                  <a:stretch>
                    <a:fillRect/>
                  </a:stretch>
                </p:blipFill>
                <p:spPr bwMode="auto">
                  <a:xfrm>
                    <a:off x="1997615" y="2348513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0D788B-81F7-05D6-CE65-FFBA8743076F}"/>
                    </a:ext>
                  </a:extLst>
                </p:cNvPr>
                <p:cNvSpPr txBox="1"/>
                <p:nvPr/>
              </p:nvSpPr>
              <p:spPr>
                <a:xfrm>
                  <a:off x="1990782" y="1984363"/>
                  <a:ext cx="45685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contact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ED0F0A0-AAD0-2E4A-119A-F82A5B731868}"/>
                  </a:ext>
                </a:extLst>
              </p:cNvPr>
              <p:cNvGrpSpPr/>
              <p:nvPr/>
            </p:nvGrpSpPr>
            <p:grpSpPr>
              <a:xfrm>
                <a:off x="3621101" y="1984363"/>
                <a:ext cx="1966314" cy="397151"/>
                <a:chOff x="3731976" y="1984363"/>
                <a:chExt cx="1966314" cy="39715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37AABFF7-4111-048F-B59D-2FF36AB2A461}"/>
                    </a:ext>
                  </a:extLst>
                </p:cNvPr>
                <p:cNvGrpSpPr/>
                <p:nvPr/>
              </p:nvGrpSpPr>
              <p:grpSpPr>
                <a:xfrm>
                  <a:off x="3731976" y="2201514"/>
                  <a:ext cx="1966314" cy="180000"/>
                  <a:chOff x="3731976" y="2038461"/>
                  <a:chExt cx="1966314" cy="1800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1037130-8207-9237-9500-C556098DA85E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976" y="2059212"/>
                    <a:ext cx="178631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hlinkClick r:id="rId5"/>
                      </a:rPr>
                      <a:t>https://hjsportfoliolist.netlify.app/</a:t>
                    </a:r>
                    <a:endParaRPr lang="en-US" altLang="ko-KR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7CF48518-D9E5-202E-BEE8-2F8B4894AE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766" t="8239" r="16849" b="67601"/>
                  <a:stretch>
                    <a:fillRect/>
                  </a:stretch>
                </p:blipFill>
                <p:spPr bwMode="auto">
                  <a:xfrm>
                    <a:off x="3731976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6D1C10-8233-51F0-D649-F1DFB58A1E0B}"/>
                    </a:ext>
                  </a:extLst>
                </p:cNvPr>
                <p:cNvSpPr txBox="1"/>
                <p:nvPr/>
              </p:nvSpPr>
              <p:spPr>
                <a:xfrm>
                  <a:off x="3731976" y="1984363"/>
                  <a:ext cx="21159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site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3F45AB-4019-02AE-27ED-3FF128632DBF}"/>
                </a:ext>
              </a:extLst>
            </p:cNvPr>
            <p:cNvSpPr txBox="1"/>
            <p:nvPr/>
          </p:nvSpPr>
          <p:spPr>
            <a:xfrm>
              <a:off x="408914" y="3192868"/>
              <a:ext cx="5472652" cy="44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기획자를 꿈꾸는 홍진선입니다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컨셉에 어울리는 전투를 설계하여 유저들에게 몰입감과 즐거움을 선사하는 전투 기획자가 되겠습니다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1C0F047-FF92-5540-68D5-9B213438D1F8}"/>
                </a:ext>
              </a:extLst>
            </p:cNvPr>
            <p:cNvGrpSpPr/>
            <p:nvPr/>
          </p:nvGrpSpPr>
          <p:grpSpPr>
            <a:xfrm>
              <a:off x="408914" y="4078775"/>
              <a:ext cx="4616648" cy="1443677"/>
              <a:chOff x="408914" y="3534757"/>
              <a:chExt cx="4616648" cy="14436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48AF6C-AEAD-9F70-2EDC-7C16559F13EC}"/>
                  </a:ext>
                </a:extLst>
              </p:cNvPr>
              <p:cNvSpPr txBox="1"/>
              <p:nvPr/>
            </p:nvSpPr>
            <p:spPr>
              <a:xfrm>
                <a:off x="408914" y="3791891"/>
                <a:ext cx="4616648" cy="11865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논리적인 사고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문제가 생기면 논리적으로 원인을 분석하고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결론을 도출하는 성격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협업 경험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국비 교육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전공 수업을 통해 여러 팀 프로젝트 진행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직무 경험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신규 캐릭터 기획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등 전투 기획 문서 작성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 캐릭터 플레이 경험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캐릭터마다 다른 전투를 경험하며 재미를 얻는 유저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전투에 대한 흥미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만화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애니메이션 등 다양한 작품 중 전투가 있는 작품만 보게 되는 성향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9B4136-6ACD-4BCD-2CDC-2C897C83A707}"/>
                  </a:ext>
                </a:extLst>
              </p:cNvPr>
              <p:cNvGrpSpPr/>
              <p:nvPr/>
            </p:nvGrpSpPr>
            <p:grpSpPr>
              <a:xfrm>
                <a:off x="408914" y="3534757"/>
                <a:ext cx="369827" cy="153888"/>
                <a:chOff x="7253049" y="3490196"/>
                <a:chExt cx="369827" cy="15388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C099EB-3A55-A2A6-1B45-140CA11A2E84}"/>
                    </a:ext>
                  </a:extLst>
                </p:cNvPr>
                <p:cNvSpPr txBox="1"/>
                <p:nvPr/>
              </p:nvSpPr>
              <p:spPr>
                <a:xfrm>
                  <a:off x="7253049" y="3490196"/>
                  <a:ext cx="3698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72000" bIns="0" rtlCol="0" anchor="t">
                  <a:spAutoFit/>
                </a:bodyPr>
                <a:lstStyle/>
                <a:p>
                  <a:r>
                    <a:rPr lang="ko-KR" altLang="en-US" sz="1000" dirty="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강점</a:t>
                  </a: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B89A938-7CBB-95EB-7958-654CF976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049" y="3504140"/>
                  <a:ext cx="0" cy="126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F1D9DAA-383D-4207-7267-3B3E4803A76E}"/>
                </a:ext>
              </a:extLst>
            </p:cNvPr>
            <p:cNvGrpSpPr/>
            <p:nvPr/>
          </p:nvGrpSpPr>
          <p:grpSpPr>
            <a:xfrm>
              <a:off x="408914" y="1421052"/>
              <a:ext cx="962756" cy="1230061"/>
              <a:chOff x="189000" y="1289347"/>
              <a:chExt cx="698855" cy="892889"/>
            </a:xfrm>
          </p:grpSpPr>
          <p:pic>
            <p:nvPicPr>
              <p:cNvPr id="124" name="그림 123" descr="인간의 얼굴, 사람, 목, 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248E0D9-39B3-F1DA-6FA5-A30B7C43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0" y="1289347"/>
                <a:ext cx="698855" cy="892889"/>
              </a:xfrm>
              <a:prstGeom prst="rect">
                <a:avLst/>
              </a:prstGeom>
            </p:spPr>
          </p:pic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028095F-9AED-618A-A721-08747595AD9D}"/>
                  </a:ext>
                </a:extLst>
              </p:cNvPr>
              <p:cNvSpPr/>
              <p:nvPr/>
            </p:nvSpPr>
            <p:spPr>
              <a:xfrm>
                <a:off x="189000" y="1289347"/>
                <a:ext cx="698855" cy="8928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3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FEF50-AE61-0787-08C6-E0F216DFB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F7120F-4B37-3AE1-26C7-03DEFEE7ED5E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D48EAC4-8363-4970-D875-1D0BE7252455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0F985C9-C57B-999F-4084-E92DAD4066F2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2ACB605-0657-461D-459C-02B28E0ABF8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5B60593-9C5A-F99E-C318-19DCBB7AF579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77CFE498-3F61-379F-621E-E4E007102F84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8604C46-2657-692A-C95E-E31FC2C5EE4A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9EACE9A-4F62-AB83-78D6-8A9EB357B2B6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D63F260-9239-4E9D-D8A5-99D99BB0FA78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B0E2F45-218E-C095-D5D3-B3397DDEA586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BB4742FB-6B29-6A88-FEE3-C3828684230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7DEF526-7955-6A29-6353-0B6FBC35C283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7AFE65-9F2E-7A71-1D31-9EFBD29B74F6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3B0F883-B24C-F4EF-7525-3587D4572ECD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AD89AD16-86A2-714F-8A9E-31FC3519117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6563B36-7BE0-4BCC-9454-B9C9DA66311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B7FEC5B-BB94-4E12-0975-B36E6B5249BF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B6DA86ED-0D03-FF08-4CE8-59492DEBD6FC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E262433-DCC2-E764-7804-88B0A7D52DBF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4F81CEA-AFD0-80BF-D887-91E6F0C2E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5CA096EB-36DB-C451-3142-4AB1B622A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ADFECDC-4FB6-86B0-5D52-042D5428A1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50F556B-8F0D-7FFF-B299-57F781626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CCC2556-7860-236E-8226-3FBC4FCCF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3A63E6E-B034-AB10-E3E9-30CFFEC31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BCDDA4-1515-C7A1-26FB-7BA958A62BC3}"/>
              </a:ext>
            </a:extLst>
          </p:cNvPr>
          <p:cNvGrpSpPr/>
          <p:nvPr/>
        </p:nvGrpSpPr>
        <p:grpSpPr>
          <a:xfrm>
            <a:off x="708161" y="649872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623C7F-98E7-211A-F2AD-87F06757C3DD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A891C1-30B0-7500-F482-9C3E3AE8B7D5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DAF392D0-5E2C-5B26-6537-B03846F8D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0BBAD6F2-1351-53DC-4C37-E91475228F01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07062C-09A4-3618-1199-BBED509919BC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E9ACDE-1AD1-4FFD-E518-B1A624747D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746" y="2244408"/>
            <a:ext cx="2248834" cy="392293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CDA17-A3A9-05AF-D3C6-51EA6332D4ED}"/>
              </a:ext>
            </a:extLst>
          </p:cNvPr>
          <p:cNvSpPr txBox="1"/>
          <p:nvPr/>
        </p:nvSpPr>
        <p:spPr>
          <a:xfrm>
            <a:off x="277541" y="1083319"/>
            <a:ext cx="21592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5200BB2-CDD1-3DEC-EEEE-7EB61D1647F9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729650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41DCFC-A13E-33B9-5EB4-BBD26C338726}"/>
                </a:ext>
              </a:extLst>
            </p:cNvPr>
            <p:cNvSpPr txBox="1"/>
            <p:nvPr/>
          </p:nvSpPr>
          <p:spPr>
            <a:xfrm>
              <a:off x="277541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9C6AB0D-020E-EC3B-A527-5295EE7ECD9D}"/>
                </a:ext>
              </a:extLst>
            </p:cNvPr>
            <p:cNvSpPr txBox="1"/>
            <p:nvPr/>
          </p:nvSpPr>
          <p:spPr>
            <a:xfrm>
              <a:off x="789244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BF1FDD-4CDC-F37D-A988-6C89BBB28393}"/>
                </a:ext>
              </a:extLst>
            </p:cNvPr>
            <p:cNvSpPr txBox="1"/>
            <p:nvPr/>
          </p:nvSpPr>
          <p:spPr>
            <a:xfrm>
              <a:off x="1300947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D599147-25AB-F2F4-513E-81C7EB579CFE}"/>
                </a:ext>
              </a:extLst>
            </p:cNvPr>
            <p:cNvSpPr txBox="1"/>
            <p:nvPr/>
          </p:nvSpPr>
          <p:spPr>
            <a:xfrm>
              <a:off x="277541" y="1974239"/>
              <a:ext cx="1127479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AFD7BCF-C79C-389B-2CD6-4F5B41E94045}"/>
                </a:ext>
              </a:extLst>
            </p:cNvPr>
            <p:cNvSpPr txBox="1"/>
            <p:nvPr/>
          </p:nvSpPr>
          <p:spPr>
            <a:xfrm>
              <a:off x="1812650" y="1729650"/>
              <a:ext cx="624136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00F473B-19F5-EAF2-F69B-527CCD496FD1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F4524FA-8DE3-7E71-D6A8-E77395349CD4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E61274C-4F68-871A-CF16-D19476098A92}"/>
              </a:ext>
            </a:extLst>
          </p:cNvPr>
          <p:cNvSpPr txBox="1"/>
          <p:nvPr/>
        </p:nvSpPr>
        <p:spPr>
          <a:xfrm>
            <a:off x="3499839" y="920982"/>
            <a:ext cx="3915669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대상에게 높은 피해를 주는 캐릭터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따른 전투 스타일 기획 과정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5CF174D-E173-41F4-847C-6ADA6750EAC0}"/>
              </a:ext>
            </a:extLst>
          </p:cNvPr>
          <p:cNvGrpSpPr/>
          <p:nvPr/>
        </p:nvGrpSpPr>
        <p:grpSpPr>
          <a:xfrm>
            <a:off x="2768869" y="1347485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AED76C-0170-B645-FEE1-7F45A8596D02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2749E41-E587-DD23-184E-2AA9AF393F8E}"/>
                </a:ext>
              </a:extLst>
            </p:cNvPr>
            <p:cNvSpPr txBox="1"/>
            <p:nvPr/>
          </p:nvSpPr>
          <p:spPr>
            <a:xfrm>
              <a:off x="2768869" y="2055773"/>
              <a:ext cx="348549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1D18018-7D13-63E2-A12A-FF3480A82B48}"/>
              </a:ext>
            </a:extLst>
          </p:cNvPr>
          <p:cNvGrpSpPr/>
          <p:nvPr/>
        </p:nvGrpSpPr>
        <p:grpSpPr>
          <a:xfrm>
            <a:off x="2768870" y="1898184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68A3FE20-73E3-1476-C95A-423D9FA7B425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5495C5F-1885-7E3D-13C3-FFD6B0129994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941443BE-1926-F329-9E9F-8B5D87A0CF95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3D4FE4D0-00C7-1E06-189B-A2EFA22B0849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44214B0-B700-226D-4C3B-53FD91ADB896}"/>
                  </a:ext>
                </a:extLst>
              </p:cNvPr>
              <p:cNvSpPr txBox="1"/>
              <p:nvPr/>
            </p:nvSpPr>
            <p:spPr>
              <a:xfrm>
                <a:off x="6690265" y="2584402"/>
                <a:ext cx="711733" cy="12311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89ED0C29-CE22-7D96-0468-1004C9EB54FE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96678124-3BF2-944F-5962-22F7BD6EDCF8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B40E6825-57A9-DD1C-71FA-754BC0DCDD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082478C-B4FC-53CE-8454-47C38730D3EE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1BDB9EC5-18BD-0EAC-4B1C-4C35BEB4DEB3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E36835B1-7F6E-A9D7-53A9-FE16E3CE419D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EDEA9B5A-4D38-D0BE-68E4-4D4156DE0DD6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E52E6E4B-D987-A212-DABB-C90CA4E4EBAC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EFE65988-3342-E049-8FE6-228F5A722CE7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988012D5-002C-E063-CBAB-32ED30FED0FF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8E997F12-2625-AA4E-19C0-758C479863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C8402E65-4922-2C6B-D115-8FBDA46066FB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2ABA32FD-EF68-AC78-2C8B-E16312DC95EE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A4119E76-FEB7-0350-E0CA-ED474687527E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7966B08A-A812-D2BE-BB62-184A6618CD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5E0DA442-D765-8817-4EDE-EE89C20942C4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4290A6E7-595D-49EB-AA00-94F3A5F88CE7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48276EAF-D762-23B9-8F6A-3CE67C4714DB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654F924F-0F6C-6D3E-381A-256D42BA9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0982AD9B-81D4-5EE6-1C8B-249D136153E3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B6000C67-77DC-92B0-1035-EAEF4EABFECD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460B789-2684-ABA8-A642-94F79452584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F4405AB-AFC5-5169-240F-D76575788541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74299092-28C7-7D57-D959-6C56BEFCECA5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5DBA9C54-2506-7719-B8CC-5CE32C5324C6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0B8CD7B9-2484-9CA7-AFF3-D0C05C7E7C1E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D23B1D41-690F-1B13-B13D-E606695E7A1D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A5CDBEF0-C55B-1FDE-2755-DCA11DFC2356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8287E41D-54AB-5E0C-9011-B3B77E1E03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5937C777-75BD-E1D5-D718-38A0998C0257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F3E40076-E4F2-5246-DD98-E09E1AC026BD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C66F2604-1626-2DF7-2AD3-5E307C3B3A6E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13E1CAD3-4D35-E50B-E348-7C58099B57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F6A49845-603A-7F24-C044-D69E39B9633C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7CBFAC84-6B1B-3224-61A0-4245852F4404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D6F07545-04A0-9255-32EA-8B8F822BF319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0548514B-B1AE-BE11-26BE-F33FA16B5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C170CB7E-A67C-18F0-1CEC-B3F684169B0C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316B8DCD-88FC-F985-6EA7-C41B8F91382A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7F64CE9-AC8E-6CD7-5C68-1F3F75139AF1}"/>
                  </a:ext>
                </a:extLst>
              </p:cNvPr>
              <p:cNvSpPr txBox="1"/>
              <p:nvPr/>
            </p:nvSpPr>
            <p:spPr>
              <a:xfrm>
                <a:off x="3634628" y="2584402"/>
                <a:ext cx="1258358" cy="12311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무기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구조 분석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F8170321-522F-E970-1B97-FCC2AF294778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EC5A0477-994A-1CF8-F8D7-2DD61A3C79F5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56940A0-5559-B4D9-0EBB-CBC76CCE02EA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E0B6DB4-A8A9-41DF-CF40-010C195D2875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F49CD6D-B582-8232-A5FF-1AF57CC6EEE9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BDC873A-2A8E-D2BF-F2D2-F3E2307D65FA}"/>
                  </a:ext>
                </a:extLst>
              </p:cNvPr>
              <p:cNvSpPr txBox="1"/>
              <p:nvPr/>
            </p:nvSpPr>
            <p:spPr>
              <a:xfrm>
                <a:off x="9779414" y="2584402"/>
                <a:ext cx="803105" cy="12311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CA8CF63-1017-FE57-B1BF-8085C5F5153E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6A199DDC-23A2-A6EC-B6D5-3D6AD80907FF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A7302DC7-4B78-01EB-9A9D-1ECCD987F7D9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BB868E9C-4957-8BEC-E8F2-A8986A1C23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303F6BC8-68C3-CEB0-47C5-FE9457F21CEE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DAB9C641-38FF-7291-98A2-E133A4192F1B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D308CF7C-68C2-4A19-BDC7-63A5724FB563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403D938C-9F59-108B-AA4A-9E9124B5B5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963B9CEC-EFFA-CDD9-B837-95138982B1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C01D4976-7DD3-9662-AC0F-B021AF45FF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FA1F98D9-3BC7-B898-BF2A-257DED47324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606C140-AE7E-10D1-B7A3-F5C42A1EDD63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930FD60-4108-BFCB-581E-E04E33E16E1A}"/>
              </a:ext>
            </a:extLst>
          </p:cNvPr>
          <p:cNvGrpSpPr/>
          <p:nvPr/>
        </p:nvGrpSpPr>
        <p:grpSpPr>
          <a:xfrm>
            <a:off x="3359492" y="1562538"/>
            <a:ext cx="3841364" cy="335646"/>
            <a:chOff x="3377576" y="1473652"/>
            <a:chExt cx="3841364" cy="3356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EFE45D6-7B10-017E-8CA4-F9E322687525}"/>
                </a:ext>
              </a:extLst>
            </p:cNvPr>
            <p:cNvSpPr txBox="1"/>
            <p:nvPr/>
          </p:nvSpPr>
          <p:spPr>
            <a:xfrm>
              <a:off x="3573711" y="1473652"/>
              <a:ext cx="3645229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무기의 구조 분석 후 활용  →  부챗살을 피뢰침 삼아 번개 유도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E0290FC-D1A3-FDBC-76F6-C86529D90E7F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F0E9A2B-BCFD-F628-6C1D-F19D82F7BBC1}"/>
              </a:ext>
            </a:extLst>
          </p:cNvPr>
          <p:cNvGrpSpPr/>
          <p:nvPr/>
        </p:nvGrpSpPr>
        <p:grpSpPr>
          <a:xfrm>
            <a:off x="2768869" y="409834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A9A9E5D-595F-B9D9-8A1A-944AED9524D7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84DBDF-C926-400C-7540-6786A78A7076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9043764-772F-1170-C87B-AF1C4EA7F8E4}"/>
              </a:ext>
            </a:extLst>
          </p:cNvPr>
          <p:cNvGrpSpPr/>
          <p:nvPr/>
        </p:nvGrpSpPr>
        <p:grpSpPr>
          <a:xfrm>
            <a:off x="2768870" y="4649048"/>
            <a:ext cx="9231044" cy="1767999"/>
            <a:chOff x="2768870" y="4894587"/>
            <a:chExt cx="9231044" cy="1767999"/>
          </a:xfrm>
        </p:grpSpPr>
        <p:sp>
          <p:nvSpPr>
            <p:cNvPr id="181" name="화살표: 아래쪽 180">
              <a:extLst>
                <a:ext uri="{FF2B5EF4-FFF2-40B4-BE49-F238E27FC236}">
                  <a16:creationId xmlns:a16="http://schemas.microsoft.com/office/drawing/2014/main" id="{FEF3D59D-8489-4BA1-E4A7-645C6649AE1C}"/>
                </a:ext>
              </a:extLst>
            </p:cNvPr>
            <p:cNvSpPr/>
            <p:nvPr/>
          </p:nvSpPr>
          <p:spPr>
            <a:xfrm rot="16200000">
              <a:off x="5046272" y="568716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아래쪽 183">
              <a:extLst>
                <a:ext uri="{FF2B5EF4-FFF2-40B4-BE49-F238E27FC236}">
                  <a16:creationId xmlns:a16="http://schemas.microsoft.com/office/drawing/2014/main" id="{CE128628-4E4C-AA4C-E017-E2099E476212}"/>
                </a:ext>
              </a:extLst>
            </p:cNvPr>
            <p:cNvSpPr/>
            <p:nvPr/>
          </p:nvSpPr>
          <p:spPr>
            <a:xfrm rot="16200000">
              <a:off x="9167209" y="568716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9B661A9-9D5D-4A09-5FA0-E12B4795F155}"/>
                </a:ext>
              </a:extLst>
            </p:cNvPr>
            <p:cNvGrpSpPr/>
            <p:nvPr/>
          </p:nvGrpSpPr>
          <p:grpSpPr>
            <a:xfrm>
              <a:off x="2768870" y="4894587"/>
              <a:ext cx="2179770" cy="1767999"/>
              <a:chOff x="2768870" y="4894587"/>
              <a:chExt cx="2179770" cy="1767999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0E22096B-33BF-3BA9-7937-CFE3D230F711}"/>
                  </a:ext>
                </a:extLst>
              </p:cNvPr>
              <p:cNvSpPr/>
              <p:nvPr/>
            </p:nvSpPr>
            <p:spPr>
              <a:xfrm>
                <a:off x="2768870" y="4894587"/>
                <a:ext cx="2179770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4" name="직사각형 1033">
                <a:extLst>
                  <a:ext uri="{FF2B5EF4-FFF2-40B4-BE49-F238E27FC236}">
                    <a16:creationId xmlns:a16="http://schemas.microsoft.com/office/drawing/2014/main" id="{C4888D7A-A3FC-186B-EC73-BEAEE092703E}"/>
                  </a:ext>
                </a:extLst>
              </p:cNvPr>
              <p:cNvSpPr/>
              <p:nvPr/>
            </p:nvSpPr>
            <p:spPr>
              <a:xfrm>
                <a:off x="2768870" y="4894588"/>
                <a:ext cx="217977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A14C201D-1273-C38A-2519-F2A176F48ACD}"/>
                  </a:ext>
                </a:extLst>
              </p:cNvPr>
              <p:cNvSpPr txBox="1"/>
              <p:nvPr/>
            </p:nvSpPr>
            <p:spPr>
              <a:xfrm>
                <a:off x="3308925" y="4940559"/>
                <a:ext cx="1099660" cy="123111"/>
              </a:xfrm>
              <a:prstGeom prst="rect">
                <a:avLst/>
              </a:prstGeom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916A77A4-0398-D5D4-AC36-F1FF6E6840E2}"/>
                  </a:ext>
                </a:extLst>
              </p:cNvPr>
              <p:cNvSpPr txBox="1"/>
              <p:nvPr/>
            </p:nvSpPr>
            <p:spPr>
              <a:xfrm>
                <a:off x="3320146" y="5109641"/>
                <a:ext cx="1077218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→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지면으로 분산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97" name="그림 1096" descr="스크린샷, 텍스트, 직사각형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4F194B0-7EEE-92ED-0E8E-32990DEB3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644" y="5440796"/>
                <a:ext cx="766223" cy="1154310"/>
              </a:xfrm>
              <a:prstGeom prst="rect">
                <a:avLst/>
              </a:prstGeom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6B9116C-C576-0060-3BE8-E2C8750BFC2D}"/>
                </a:ext>
              </a:extLst>
            </p:cNvPr>
            <p:cNvGrpSpPr/>
            <p:nvPr/>
          </p:nvGrpSpPr>
          <p:grpSpPr>
            <a:xfrm>
              <a:off x="5273985" y="4894587"/>
              <a:ext cx="3795592" cy="1767999"/>
              <a:chOff x="5286029" y="4894587"/>
              <a:chExt cx="3795592" cy="1767999"/>
            </a:xfrm>
          </p:grpSpPr>
          <p:sp>
            <p:nvSpPr>
              <p:cNvPr id="1081" name="직사각형 1080">
                <a:extLst>
                  <a:ext uri="{FF2B5EF4-FFF2-40B4-BE49-F238E27FC236}">
                    <a16:creationId xmlns:a16="http://schemas.microsoft.com/office/drawing/2014/main" id="{5DF206A2-0AA5-0BBA-C079-CD8862CE2DCB}"/>
                  </a:ext>
                </a:extLst>
              </p:cNvPr>
              <p:cNvSpPr/>
              <p:nvPr/>
            </p:nvSpPr>
            <p:spPr>
              <a:xfrm>
                <a:off x="5286029" y="4894587"/>
                <a:ext cx="3795592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2" name="직사각형 1081">
                <a:extLst>
                  <a:ext uri="{FF2B5EF4-FFF2-40B4-BE49-F238E27FC236}">
                    <a16:creationId xmlns:a16="http://schemas.microsoft.com/office/drawing/2014/main" id="{CA879C52-EDD2-8940-D33F-84BFEEAB56AA}"/>
                  </a:ext>
                </a:extLst>
              </p:cNvPr>
              <p:cNvSpPr/>
              <p:nvPr/>
            </p:nvSpPr>
            <p:spPr>
              <a:xfrm>
                <a:off x="5286030" y="4894588"/>
                <a:ext cx="3795591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0E38BEF5-B6F2-89A1-B1DF-32558816E838}"/>
                  </a:ext>
                </a:extLst>
              </p:cNvPr>
              <p:cNvSpPr txBox="1"/>
              <p:nvPr/>
            </p:nvSpPr>
            <p:spPr>
              <a:xfrm>
                <a:off x="6827959" y="4940559"/>
                <a:ext cx="711733" cy="123111"/>
              </a:xfrm>
              <a:prstGeom prst="rect">
                <a:avLst/>
              </a:prstGeom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111" name="그림 1110" descr="그림, 일러스트레이션, 예술, 스케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D715508-898A-509E-B5CD-3675E6121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24"/>
              <a:stretch>
                <a:fillRect/>
              </a:stretch>
            </p:blipFill>
            <p:spPr>
              <a:xfrm>
                <a:off x="6859425" y="5404816"/>
                <a:ext cx="2021020" cy="1181336"/>
              </a:xfrm>
              <a:prstGeom prst="rect">
                <a:avLst/>
              </a:prstGeom>
            </p:spPr>
          </p:pic>
          <p:sp>
            <p:nvSpPr>
              <p:cNvPr id="1084" name="TextBox 1083">
                <a:extLst>
                  <a:ext uri="{FF2B5EF4-FFF2-40B4-BE49-F238E27FC236}">
                    <a16:creationId xmlns:a16="http://schemas.microsoft.com/office/drawing/2014/main" id="{49F79BCD-DC55-BF02-05E6-79F6D3C9F7C2}"/>
                  </a:ext>
                </a:extLst>
              </p:cNvPr>
              <p:cNvSpPr txBox="1"/>
              <p:nvPr/>
            </p:nvSpPr>
            <p:spPr>
              <a:xfrm>
                <a:off x="5374035" y="5109641"/>
                <a:ext cx="3645229" cy="795978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대상에게 박힌 부챗살로 인해 지면이 아닌 </a:t>
                </a:r>
                <a:r>
                  <a:rPr lang="ko-KR" altLang="en-US" dirty="0"/>
                  <a:t>대상의 몸 내부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로 </a:t>
                </a:r>
                <a:r>
                  <a:rPr lang="ko-KR" altLang="en-US" dirty="0"/>
                  <a:t>번개를 분산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시킬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→ 외부에 비해 상대적으로 방어력이 약한 </a:t>
                </a:r>
                <a:r>
                  <a:rPr lang="ko-KR" altLang="en-US" dirty="0"/>
                  <a:t>내부를 직접 타격</a:t>
                </a:r>
                <a:endParaRPr lang="en-US" altLang="ko-KR" dirty="0"/>
              </a:p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→ </a:t>
                </a:r>
                <a:r>
                  <a:rPr lang="ko-KR" altLang="en-US" dirty="0"/>
                  <a:t>방어 무시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효과로 볼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→ 특정 상황에서만 온전한 성능 발휘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2692881-1A8F-72BC-5EBF-5DEF625469AE}"/>
                </a:ext>
              </a:extLst>
            </p:cNvPr>
            <p:cNvGrpSpPr/>
            <p:nvPr/>
          </p:nvGrpSpPr>
          <p:grpSpPr>
            <a:xfrm>
              <a:off x="9394922" y="4894587"/>
              <a:ext cx="2604992" cy="1767999"/>
              <a:chOff x="9394922" y="4894587"/>
              <a:chExt cx="2604992" cy="1767999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E7BF74A3-F4DB-46C3-9FC6-300E7D0C709B}"/>
                  </a:ext>
                </a:extLst>
              </p:cNvPr>
              <p:cNvSpPr/>
              <p:nvPr/>
            </p:nvSpPr>
            <p:spPr>
              <a:xfrm>
                <a:off x="9394922" y="4894587"/>
                <a:ext cx="2604992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E8138A8-15D8-3E91-3B14-48C9E5135B3A}"/>
                  </a:ext>
                </a:extLst>
              </p:cNvPr>
              <p:cNvSpPr/>
              <p:nvPr/>
            </p:nvSpPr>
            <p:spPr>
              <a:xfrm>
                <a:off x="9394923" y="4894588"/>
                <a:ext cx="2604991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C707A1C-9495-E6C4-72EB-D842EA170494}"/>
                  </a:ext>
                </a:extLst>
              </p:cNvPr>
              <p:cNvSpPr txBox="1"/>
              <p:nvPr/>
            </p:nvSpPr>
            <p:spPr>
              <a:xfrm>
                <a:off x="10295866" y="4940559"/>
                <a:ext cx="803105" cy="123111"/>
              </a:xfrm>
              <a:prstGeom prst="rect">
                <a:avLst/>
              </a:prstGeom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A16C7D6-ADEF-BB8D-C4FA-FEC358D43AD7}"/>
                  </a:ext>
                </a:extLst>
              </p:cNvPr>
              <p:cNvSpPr txBox="1"/>
              <p:nvPr/>
            </p:nvSpPr>
            <p:spPr>
              <a:xfrm>
                <a:off x="9927976" y="5109641"/>
                <a:ext cx="153888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대상에게 </a:t>
                </a:r>
                <a:r>
                  <a:rPr lang="ko-KR" altLang="en-US" dirty="0"/>
                  <a:t>방어 무시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공격</a:t>
                </a:r>
              </a:p>
            </p:txBody>
          </p:sp>
          <p:pic>
            <p:nvPicPr>
              <p:cNvPr id="1114" name="그림 1113" descr="동물 피규어, 포유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A09A475-9555-231C-E929-7D2C20CD2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9590" y="5478464"/>
                <a:ext cx="997094" cy="910390"/>
              </a:xfrm>
              <a:prstGeom prst="rect">
                <a:avLst/>
              </a:prstGeom>
            </p:spPr>
          </p:pic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A30218F6-3BA7-2567-0BFA-B4699B720365}"/>
                  </a:ext>
                </a:extLst>
              </p:cNvPr>
              <p:cNvGrpSpPr/>
              <p:nvPr/>
            </p:nvGrpSpPr>
            <p:grpSpPr>
              <a:xfrm>
                <a:off x="9697703" y="5505085"/>
                <a:ext cx="844059" cy="857148"/>
                <a:chOff x="9587559" y="5630701"/>
                <a:chExt cx="685608" cy="696240"/>
              </a:xfrm>
            </p:grpSpPr>
            <p:pic>
              <p:nvPicPr>
                <p:cNvPr id="1121" name="그림 1120" descr="의류, 의상 디자인, 여성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73C84EA-7EE5-C370-96EA-5396D47574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97" t="3068" r="4911" b="51899"/>
                <a:stretch>
                  <a:fillRect/>
                </a:stretch>
              </p:blipFill>
              <p:spPr>
                <a:xfrm>
                  <a:off x="9587559" y="5695803"/>
                  <a:ext cx="667577" cy="631138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045A45AA-4D6C-26FC-714E-16467B046D47}"/>
                    </a:ext>
                  </a:extLst>
                </p:cNvPr>
                <p:cNvGrpSpPr/>
                <p:nvPr/>
              </p:nvGrpSpPr>
              <p:grpSpPr>
                <a:xfrm>
                  <a:off x="10019362" y="5630701"/>
                  <a:ext cx="253805" cy="309770"/>
                  <a:chOff x="10287753" y="5787504"/>
                  <a:chExt cx="253805" cy="309770"/>
                </a:xfrm>
              </p:grpSpPr>
              <p:pic>
                <p:nvPicPr>
                  <p:cNvPr id="1120" name="그림 1119" descr="스크린샷, 그래픽, 그래픽 디자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2FA56E04-3D1B-568D-E3CE-388E1F4622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colorTemperature colorTemp="11500"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bright="-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66" t="58352" r="75428" b="32872"/>
                  <a:stretch>
                    <a:fillRect/>
                  </a:stretch>
                </p:blipFill>
                <p:spPr>
                  <a:xfrm rot="16200000">
                    <a:off x="10237269" y="5837988"/>
                    <a:ext cx="230737" cy="129770"/>
                  </a:xfrm>
                  <a:prstGeom prst="rect">
                    <a:avLst/>
                  </a:prstGeom>
                  <a:effectLst>
                    <a:glow rad="25400">
                      <a:srgbClr val="FAFCBC"/>
                    </a:glow>
                  </a:effectLst>
                </p:spPr>
              </p:pic>
              <p:pic>
                <p:nvPicPr>
                  <p:cNvPr id="1122" name="그림 1121" descr="스크린샷, 그래픽, 그래픽 디자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7D6D06C-AE55-9A4E-836C-3C9D4D8AC3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colorTemperature colorTemp="11500"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bright="-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66" t="58352" r="75428" b="32872"/>
                  <a:stretch>
                    <a:fillRect/>
                  </a:stretch>
                </p:blipFill>
                <p:spPr>
                  <a:xfrm rot="16200000">
                    <a:off x="10361304" y="5917021"/>
                    <a:ext cx="230737" cy="129770"/>
                  </a:xfrm>
                  <a:prstGeom prst="rect">
                    <a:avLst/>
                  </a:prstGeom>
                  <a:effectLst>
                    <a:glow rad="25400">
                      <a:srgbClr val="FAFCBC"/>
                    </a:glow>
                  </a:effectLst>
                </p:spPr>
              </p:pic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F51397E-F27C-8EB7-16E3-3D3B8AD00095}"/>
                  </a:ext>
                </a:extLst>
              </p:cNvPr>
              <p:cNvSpPr txBox="1"/>
              <p:nvPr/>
            </p:nvSpPr>
            <p:spPr>
              <a:xfrm>
                <a:off x="10631695" y="5872104"/>
                <a:ext cx="131446" cy="123111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800" i="1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</a:p>
            </p:txBody>
          </p:sp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33CEB097-A218-D192-24C8-489744EE5A8D}"/>
                  </a:ext>
                </a:extLst>
              </p:cNvPr>
              <p:cNvSpPr txBox="1"/>
              <p:nvPr/>
            </p:nvSpPr>
            <p:spPr>
              <a:xfrm>
                <a:off x="10932760" y="6405949"/>
                <a:ext cx="1010791" cy="215444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lIns="36000" tIns="0" rIns="36000" bIns="0" rtlCol="0" anchor="t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방어형 몬스터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pPr algn="ctr"/>
                <a:r>
                  <a:rPr lang="ko-KR" altLang="en-US" sz="7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말파이트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en-US" altLang="ko-KR" sz="7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LoL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75B3CA7-0D3D-CF17-D3E3-9D628E2CB444}"/>
                  </a:ext>
                </a:extLst>
              </p:cNvPr>
              <p:cNvSpPr txBox="1"/>
              <p:nvPr/>
            </p:nvSpPr>
            <p:spPr>
              <a:xfrm>
                <a:off x="9738822" y="5326665"/>
                <a:ext cx="1917192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효과가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중첩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될 때 마다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 무시 수치 증가</a:t>
                </a:r>
                <a:endPara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18B318A-B024-4F8C-3200-B1EE711854C4}"/>
              </a:ext>
            </a:extLst>
          </p:cNvPr>
          <p:cNvGrpSpPr/>
          <p:nvPr/>
        </p:nvGrpSpPr>
        <p:grpSpPr>
          <a:xfrm>
            <a:off x="3359492" y="4313402"/>
            <a:ext cx="5890001" cy="335646"/>
            <a:chOff x="3377576" y="1473652"/>
            <a:chExt cx="5890001" cy="33564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E08838E-94C5-6490-9F16-44AA96EBAF34}"/>
                </a:ext>
              </a:extLst>
            </p:cNvPr>
            <p:cNvSpPr txBox="1"/>
            <p:nvPr/>
          </p:nvSpPr>
          <p:spPr>
            <a:xfrm>
              <a:off x="3573711" y="1473652"/>
              <a:ext cx="5693866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피뢰침의 동작 원리 분석 후 활용  →  부챗살을 통해 유도된 번개로 적의 몸 내부를 직접 타격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 무시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F51145-B3ED-E3A6-3F77-9F532D0EA52A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FC021A5-1BAF-3AE6-7AA9-B9159FCA518A}"/>
              </a:ext>
            </a:extLst>
          </p:cNvPr>
          <p:cNvGrpSpPr/>
          <p:nvPr/>
        </p:nvGrpSpPr>
        <p:grpSpPr>
          <a:xfrm>
            <a:off x="1049976" y="960457"/>
            <a:ext cx="614375" cy="122875"/>
            <a:chOff x="526997" y="2256470"/>
            <a:chExt cx="614375" cy="122875"/>
          </a:xfrm>
        </p:grpSpPr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875FF12A-8A7D-A929-5ABB-F63AA94E29C9}"/>
                </a:ext>
              </a:extLst>
            </p:cNvPr>
            <p:cNvSpPr/>
            <p:nvPr/>
          </p:nvSpPr>
          <p:spPr>
            <a:xfrm>
              <a:off x="52699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1C2C7B22-65B7-D1B2-F3D3-AE32F662A390}"/>
                </a:ext>
              </a:extLst>
            </p:cNvPr>
            <p:cNvSpPr/>
            <p:nvPr/>
          </p:nvSpPr>
          <p:spPr>
            <a:xfrm>
              <a:off x="649872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B960F5EE-E3DD-6B4C-C95C-5281F04A3D02}"/>
                </a:ext>
              </a:extLst>
            </p:cNvPr>
            <p:cNvSpPr/>
            <p:nvPr/>
          </p:nvSpPr>
          <p:spPr>
            <a:xfrm>
              <a:off x="77274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10938BB-64DA-EA2E-DBA6-5CB4192549C3}"/>
                </a:ext>
              </a:extLst>
            </p:cNvPr>
            <p:cNvGrpSpPr/>
            <p:nvPr/>
          </p:nvGrpSpPr>
          <p:grpSpPr>
            <a:xfrm>
              <a:off x="895622" y="2256470"/>
              <a:ext cx="245750" cy="122875"/>
              <a:chOff x="962552" y="2256470"/>
              <a:chExt cx="245750" cy="122875"/>
            </a:xfrm>
          </p:grpSpPr>
          <p:sp>
            <p:nvSpPr>
              <p:cNvPr id="100" name="별: 꼭짓점 5개 99">
                <a:extLst>
                  <a:ext uri="{FF2B5EF4-FFF2-40B4-BE49-F238E27FC236}">
                    <a16:creationId xmlns:a16="http://schemas.microsoft.com/office/drawing/2014/main" id="{27C293CE-DA27-E8BC-CDEE-256596414C36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별: 꼭짓점 5개 100">
                <a:extLst>
                  <a:ext uri="{FF2B5EF4-FFF2-40B4-BE49-F238E27FC236}">
                    <a16:creationId xmlns:a16="http://schemas.microsoft.com/office/drawing/2014/main" id="{300AA878-C6CF-24D0-EAC9-DD5FA4C4D999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534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1A521-DC00-44DC-144D-4FAF219AA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직사각형 6152">
            <a:extLst>
              <a:ext uri="{FF2B5EF4-FFF2-40B4-BE49-F238E27FC236}">
                <a16:creationId xmlns:a16="http://schemas.microsoft.com/office/drawing/2014/main" id="{65402D9C-39BC-F165-6516-52F6FE15B182}"/>
              </a:ext>
            </a:extLst>
          </p:cNvPr>
          <p:cNvSpPr/>
          <p:nvPr/>
        </p:nvSpPr>
        <p:spPr>
          <a:xfrm>
            <a:off x="7591904" y="1742320"/>
            <a:ext cx="1516378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79" name="그래픽 6178" descr="괴물 단색으로 채워진">
            <a:extLst>
              <a:ext uri="{FF2B5EF4-FFF2-40B4-BE49-F238E27FC236}">
                <a16:creationId xmlns:a16="http://schemas.microsoft.com/office/drawing/2014/main" id="{31440AF2-6392-BA18-5B22-CAFB4C1DE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6711" y="2534817"/>
            <a:ext cx="458990" cy="458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5F2D1B-9F54-EF6A-B636-A00124597F15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C49D718-E8C5-903B-E167-68CCFF4B0DB8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F5E1F5D-04B6-DCF3-AF58-39CFC42A93E3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C86A5C9-7043-9DDD-704A-A2B7CC3876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1981B7-9867-68E2-263F-C5697C750F8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E515FA6-6259-C45A-F4A3-9FC57BCBAB1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B119144-76E3-ECF0-3EF8-151AED8DFD16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3714C6E-5D4C-E1CB-C36A-572EA5F88765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956DDB2-42CC-8200-3836-2DB26B0EDE9A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D11B456-BD74-D30E-BB8D-DC8B724E5A54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07246E5-4489-C445-749D-1DE658B280B3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145A1681-D797-65F0-D946-825AE077D589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65B630B-6B84-EF19-EA87-19BC23A66BCA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29B8FAB-1B17-EC0E-BA66-7EA425C752DE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FF32701B-6FFD-75B8-51B7-B966B41DC3A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97F7AB2-84AA-1A9A-56F5-3463C2EE880B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FA59384-88B6-EE5E-2CA6-31F8AE69633D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C865E85-34C8-D33A-394A-86817EE1F359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A13B184-0AFB-F317-D2A5-D7F677E63322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876B554-2D3A-3270-3755-C1AE805D9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E680D21-E40F-B890-5CB6-4FA4A417E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C60606A9-8320-E04E-2668-18A3724E1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CD952FC-13B2-62DF-A2A7-5DFD95F16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E10C6C1-A7BE-DB9C-1B1B-D7281B574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74DDBA4-45F2-2170-9EDB-27B7FCE7E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55636B-10DA-E971-F66A-155510AA17AD}"/>
              </a:ext>
            </a:extLst>
          </p:cNvPr>
          <p:cNvGrpSpPr/>
          <p:nvPr/>
        </p:nvGrpSpPr>
        <p:grpSpPr>
          <a:xfrm>
            <a:off x="708161" y="649872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2ECAC33-93CA-A269-25D2-750DD8B73C05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368546-F724-3790-0942-4290C2902405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513C28E-4062-9C1B-1B48-48552FE1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7" tooltip="문서 열기"/>
              <a:extLst>
                <a:ext uri="{FF2B5EF4-FFF2-40B4-BE49-F238E27FC236}">
                  <a16:creationId xmlns:a16="http://schemas.microsoft.com/office/drawing/2014/main" id="{34A8829F-DEAA-B482-5C0C-B61110F5571C}"/>
                </a:ext>
              </a:extLst>
            </p:cNvPr>
            <p:cNvSpPr/>
            <p:nvPr/>
          </p:nvSpPr>
          <p:spPr>
            <a:xfrm>
              <a:off x="270364" y="6143035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267956-1F47-7FD4-A6AF-3A10F24A3210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66991-49F5-18EF-C4E2-8FA31C575CB1}"/>
              </a:ext>
            </a:extLst>
          </p:cNvPr>
          <p:cNvSpPr txBox="1"/>
          <p:nvPr/>
        </p:nvSpPr>
        <p:spPr>
          <a:xfrm>
            <a:off x="257503" y="1083319"/>
            <a:ext cx="21993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신비롭게 피어나는 연무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2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85C2DF8-5674-41F5-FB5E-62E9C60EF769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672798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34649EC-A70D-E195-FD9F-207EA251C95A}"/>
                </a:ext>
              </a:extLst>
            </p:cNvPr>
            <p:cNvSpPr txBox="1"/>
            <p:nvPr/>
          </p:nvSpPr>
          <p:spPr>
            <a:xfrm>
              <a:off x="277541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E1894BB-645F-11AE-6702-9C9B09FBAB27}"/>
                </a:ext>
              </a:extLst>
            </p:cNvPr>
            <p:cNvSpPr txBox="1"/>
            <p:nvPr/>
          </p:nvSpPr>
          <p:spPr>
            <a:xfrm>
              <a:off x="799396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1EDF311-1E9C-0C94-966B-85E292449B8B}"/>
                </a:ext>
              </a:extLst>
            </p:cNvPr>
            <p:cNvSpPr txBox="1"/>
            <p:nvPr/>
          </p:nvSpPr>
          <p:spPr>
            <a:xfrm>
              <a:off x="1431858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B7E128D-415A-9A31-EF86-037E1C2F6D57}"/>
                </a:ext>
              </a:extLst>
            </p:cNvPr>
            <p:cNvSpPr txBox="1"/>
            <p:nvPr/>
          </p:nvSpPr>
          <p:spPr>
            <a:xfrm>
              <a:off x="277541" y="1917387"/>
              <a:ext cx="98641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파티 안정성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AEDF03-1592-6E62-1F0B-1B675926DE6D}"/>
                </a:ext>
              </a:extLst>
            </p:cNvPr>
            <p:cNvSpPr txBox="1"/>
            <p:nvPr/>
          </p:nvSpPr>
          <p:spPr>
            <a:xfrm>
              <a:off x="1953714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24BEA6A-2369-2E6B-FCD0-FBF9B34D1A14}"/>
              </a:ext>
            </a:extLst>
          </p:cNvPr>
          <p:cNvSpPr txBox="1"/>
          <p:nvPr/>
        </p:nvSpPr>
        <p:spPr>
          <a:xfrm>
            <a:off x="2768871" y="3912821"/>
            <a:ext cx="888064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②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B32E71-20B4-6D29-7D77-383AA5EAF3B2}"/>
              </a:ext>
            </a:extLst>
          </p:cNvPr>
          <p:cNvCxnSpPr>
            <a:cxnSpLocks/>
          </p:cNvCxnSpPr>
          <p:nvPr/>
        </p:nvCxnSpPr>
        <p:spPr>
          <a:xfrm>
            <a:off x="2768871" y="4089569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AD6A6BF-6F1E-2F09-9480-9A2D4941289F}"/>
              </a:ext>
            </a:extLst>
          </p:cNvPr>
          <p:cNvSpPr txBox="1"/>
          <p:nvPr/>
        </p:nvSpPr>
        <p:spPr>
          <a:xfrm>
            <a:off x="3656935" y="3928210"/>
            <a:ext cx="5451346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소녀 도사가 작은 체구로 거대한 곰방대를 휘두르는 반전 매력을 지닌 캐릭터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따른 스킬 액션 기획 과정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6124DE0-C7CE-7E5E-6821-032C188CF1F4}"/>
              </a:ext>
            </a:extLst>
          </p:cNvPr>
          <p:cNvGrpSpPr/>
          <p:nvPr/>
        </p:nvGrpSpPr>
        <p:grpSpPr>
          <a:xfrm>
            <a:off x="2768870" y="4354713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2D034F1-F30D-6290-4FE9-919458F98C8A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103CBA4-3E6E-07EB-5640-64B65BC9EE71}"/>
                </a:ext>
              </a:extLst>
            </p:cNvPr>
            <p:cNvSpPr txBox="1"/>
            <p:nvPr/>
          </p:nvSpPr>
          <p:spPr>
            <a:xfrm>
              <a:off x="2768869" y="2055773"/>
              <a:ext cx="585794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작은 체구의 소녀가 거대하고 무거운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둔기류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무기를 손 쉽게 휘두르는 액션은 몰입감이 떨어지는 것 같다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6421CF0-3A16-983B-1549-F671A6B181D7}"/>
              </a:ext>
            </a:extLst>
          </p:cNvPr>
          <p:cNvGrpSpPr/>
          <p:nvPr/>
        </p:nvGrpSpPr>
        <p:grpSpPr>
          <a:xfrm>
            <a:off x="3359493" y="4569766"/>
            <a:ext cx="2029970" cy="226591"/>
            <a:chOff x="3377576" y="1473652"/>
            <a:chExt cx="2029970" cy="226591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869BA3B-050B-FBC8-667F-277A3339C421}"/>
                </a:ext>
              </a:extLst>
            </p:cNvPr>
            <p:cNvSpPr txBox="1"/>
            <p:nvPr/>
          </p:nvSpPr>
          <p:spPr>
            <a:xfrm>
              <a:off x="3573711" y="1473652"/>
              <a:ext cx="1833835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무기의 구조 분석 후 활용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B542F8-4CC7-6069-8DDF-389D1C9167AE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pic>
        <p:nvPicPr>
          <p:cNvPr id="92" name="그림 91" descr="댄스, 만화 영화, 의류, 댄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DE7FA3-1CF3-9179-4BEF-5E6252840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9" r="39777"/>
          <a:stretch>
            <a:fillRect/>
          </a:stretch>
        </p:blipFill>
        <p:spPr>
          <a:xfrm>
            <a:off x="239269" y="2426408"/>
            <a:ext cx="2268727" cy="3658287"/>
          </a:xfrm>
          <a:prstGeom prst="rect">
            <a:avLst/>
          </a:prstGeom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E738E485-1713-4450-49E6-18C09DBB2BDA}"/>
              </a:ext>
            </a:extLst>
          </p:cNvPr>
          <p:cNvGrpSpPr/>
          <p:nvPr/>
        </p:nvGrpSpPr>
        <p:grpSpPr>
          <a:xfrm>
            <a:off x="2768870" y="905593"/>
            <a:ext cx="9423130" cy="176748"/>
            <a:chOff x="2768870" y="3969728"/>
            <a:chExt cx="9423130" cy="176748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B8E6C1F-9A47-20B5-1EAA-8C136435AC68}"/>
                </a:ext>
              </a:extLst>
            </p:cNvPr>
            <p:cNvSpPr txBox="1"/>
            <p:nvPr/>
          </p:nvSpPr>
          <p:spPr>
            <a:xfrm>
              <a:off x="2768870" y="3969728"/>
              <a:ext cx="888064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기획 과정 예시 ①</a:t>
              </a:r>
              <a:endParaRPr lang="en-US" altLang="ko-KR" dirty="0"/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DF592A35-E219-C200-58D9-F2712409B3E3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4146476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FDE7F33-B1A0-6934-A7FB-ACF568212B96}"/>
                </a:ext>
              </a:extLst>
            </p:cNvPr>
            <p:cNvSpPr txBox="1"/>
            <p:nvPr/>
          </p:nvSpPr>
          <p:spPr>
            <a:xfrm>
              <a:off x="3656934" y="3985117"/>
              <a:ext cx="3530948" cy="138499"/>
            </a:xfrm>
            <a:prstGeom prst="rect">
              <a:avLst/>
            </a:prstGeom>
            <a:noFill/>
            <a:effectLst/>
          </p:spPr>
          <p:txBody>
            <a:bodyPr wrap="none" lIns="144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곰방대로 연무를 다루는 캐릭터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따른 전투 스타일 기획 과정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481FB6D-EA96-A68E-5095-E27EB4FEDFB2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2468DD8-6AB6-AE19-86E9-30B7CB5BB545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DADDC4E-C7A4-4B86-DC80-361B9649B76E}"/>
                </a:ext>
              </a:extLst>
            </p:cNvPr>
            <p:cNvSpPr txBox="1"/>
            <p:nvPr/>
          </p:nvSpPr>
          <p:spPr>
            <a:xfrm>
              <a:off x="2768869" y="2055773"/>
              <a:ext cx="555176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소녀 캐릭터가 곰방대로 연무를 다루는 방식을 직접 흡연이 아닌 순화된 방식으로 변경해야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83325FA-375A-F8A6-D4A6-E1CADBC636B2}"/>
              </a:ext>
            </a:extLst>
          </p:cNvPr>
          <p:cNvGrpSpPr/>
          <p:nvPr/>
        </p:nvGrpSpPr>
        <p:grpSpPr>
          <a:xfrm>
            <a:off x="1111413" y="960457"/>
            <a:ext cx="491500" cy="122875"/>
            <a:chOff x="1049976" y="960457"/>
            <a:chExt cx="491500" cy="12287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96BFD8A1-719B-114E-4B02-54151C85CB1B}"/>
                </a:ext>
              </a:extLst>
            </p:cNvPr>
            <p:cNvGrpSpPr/>
            <p:nvPr/>
          </p:nvGrpSpPr>
          <p:grpSpPr>
            <a:xfrm>
              <a:off x="1049976" y="960457"/>
              <a:ext cx="245750" cy="122875"/>
              <a:chOff x="1049976" y="960457"/>
              <a:chExt cx="245750" cy="122875"/>
            </a:xfrm>
          </p:grpSpPr>
          <p:sp>
            <p:nvSpPr>
              <p:cNvPr id="132" name="별: 꼭짓점 5개 131">
                <a:extLst>
                  <a:ext uri="{FF2B5EF4-FFF2-40B4-BE49-F238E27FC236}">
                    <a16:creationId xmlns:a16="http://schemas.microsoft.com/office/drawing/2014/main" id="{F5AF923A-9FBA-BDAF-2DB3-1B7BF5F3649C}"/>
                  </a:ext>
                </a:extLst>
              </p:cNvPr>
              <p:cNvSpPr/>
              <p:nvPr/>
            </p:nvSpPr>
            <p:spPr>
              <a:xfrm>
                <a:off x="1049976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별: 꼭짓점 5개 132">
                <a:extLst>
                  <a:ext uri="{FF2B5EF4-FFF2-40B4-BE49-F238E27FC236}">
                    <a16:creationId xmlns:a16="http://schemas.microsoft.com/office/drawing/2014/main" id="{8AC1B148-8615-9B57-FF05-D7835AFDF775}"/>
                  </a:ext>
                </a:extLst>
              </p:cNvPr>
              <p:cNvSpPr/>
              <p:nvPr/>
            </p:nvSpPr>
            <p:spPr>
              <a:xfrm>
                <a:off x="1172851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9FBDD4D1-EDE9-02E3-51EB-AF85E919421D}"/>
                </a:ext>
              </a:extLst>
            </p:cNvPr>
            <p:cNvGrpSpPr/>
            <p:nvPr/>
          </p:nvGrpSpPr>
          <p:grpSpPr>
            <a:xfrm>
              <a:off x="1295726" y="960457"/>
              <a:ext cx="245750" cy="122875"/>
              <a:chOff x="962552" y="2256470"/>
              <a:chExt cx="245750" cy="122875"/>
            </a:xfrm>
          </p:grpSpPr>
          <p:sp>
            <p:nvSpPr>
              <p:cNvPr id="137" name="별: 꼭짓점 5개 136">
                <a:extLst>
                  <a:ext uri="{FF2B5EF4-FFF2-40B4-BE49-F238E27FC236}">
                    <a16:creationId xmlns:a16="http://schemas.microsoft.com/office/drawing/2014/main" id="{D1F7D65E-198A-9577-6476-EF81EC630336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별: 꼭짓점 5개 137">
                <a:extLst>
                  <a:ext uri="{FF2B5EF4-FFF2-40B4-BE49-F238E27FC236}">
                    <a16:creationId xmlns:a16="http://schemas.microsoft.com/office/drawing/2014/main" id="{D8059DCF-D18A-E5BB-88C9-FA2CC9158557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1" name="화살표: 아래쪽 140">
            <a:extLst>
              <a:ext uri="{FF2B5EF4-FFF2-40B4-BE49-F238E27FC236}">
                <a16:creationId xmlns:a16="http://schemas.microsoft.com/office/drawing/2014/main" id="{FDF78739-F1D7-7B01-15E8-F721657C9229}"/>
              </a:ext>
            </a:extLst>
          </p:cNvPr>
          <p:cNvSpPr/>
          <p:nvPr/>
        </p:nvSpPr>
        <p:spPr>
          <a:xfrm rot="16200000">
            <a:off x="4571972" y="2406713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3" name="그룹 1062">
            <a:extLst>
              <a:ext uri="{FF2B5EF4-FFF2-40B4-BE49-F238E27FC236}">
                <a16:creationId xmlns:a16="http://schemas.microsoft.com/office/drawing/2014/main" id="{8BBBCCD3-B658-8AAA-C27C-3920D388563D}"/>
              </a:ext>
            </a:extLst>
          </p:cNvPr>
          <p:cNvGrpSpPr/>
          <p:nvPr/>
        </p:nvGrpSpPr>
        <p:grpSpPr>
          <a:xfrm>
            <a:off x="3359493" y="1417988"/>
            <a:ext cx="6071141" cy="226591"/>
            <a:chOff x="3377576" y="1473652"/>
            <a:chExt cx="6071141" cy="226591"/>
          </a:xfrm>
        </p:grpSpPr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5118A8B7-D9E2-E506-BB82-9F1ABB53C244}"/>
                </a:ext>
              </a:extLst>
            </p:cNvPr>
            <p:cNvSpPr txBox="1"/>
            <p:nvPr/>
          </p:nvSpPr>
          <p:spPr>
            <a:xfrm>
              <a:off x="3573711" y="1473652"/>
              <a:ext cx="5875006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연무가 발생하는 원리를 재해석  →  보호막 수치는 약간 낮지만 매 턴마다 보호막을 새롭게 부여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28CBD7BF-FE58-D089-5585-C3061D43C292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6169" name="그룹 6168">
            <a:extLst>
              <a:ext uri="{FF2B5EF4-FFF2-40B4-BE49-F238E27FC236}">
                <a16:creationId xmlns:a16="http://schemas.microsoft.com/office/drawing/2014/main" id="{A3B96769-95F4-DB49-3170-FBF2A68CB948}"/>
              </a:ext>
            </a:extLst>
          </p:cNvPr>
          <p:cNvGrpSpPr/>
          <p:nvPr/>
        </p:nvGrpSpPr>
        <p:grpSpPr>
          <a:xfrm>
            <a:off x="2768870" y="1742320"/>
            <a:ext cx="1699448" cy="1511630"/>
            <a:chOff x="2768870" y="1742320"/>
            <a:chExt cx="1699448" cy="1511630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05570C0-DE10-7C2B-4434-622CF7EF6B7A}"/>
                </a:ext>
              </a:extLst>
            </p:cNvPr>
            <p:cNvSpPr/>
            <p:nvPr/>
          </p:nvSpPr>
          <p:spPr>
            <a:xfrm>
              <a:off x="2768870" y="1742320"/>
              <a:ext cx="1699448" cy="15116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59FAE0-DEBF-D8DA-9A61-C8FAD18BE5C5}"/>
                </a:ext>
              </a:extLst>
            </p:cNvPr>
            <p:cNvSpPr/>
            <p:nvPr/>
          </p:nvSpPr>
          <p:spPr>
            <a:xfrm>
              <a:off x="2768870" y="1742320"/>
              <a:ext cx="1699448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35D04E08-FF07-EEC9-098D-7C332653623E}"/>
                </a:ext>
              </a:extLst>
            </p:cNvPr>
            <p:cNvSpPr txBox="1"/>
            <p:nvPr/>
          </p:nvSpPr>
          <p:spPr>
            <a:xfrm>
              <a:off x="3147311" y="1788291"/>
              <a:ext cx="942566" cy="123111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(1) ‘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원리 분석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9C6D3DA8-B6AA-2AA7-7D8A-3C26DA3C30EF}"/>
                </a:ext>
              </a:extLst>
            </p:cNvPr>
            <p:cNvSpPr txBox="1"/>
            <p:nvPr/>
          </p:nvSpPr>
          <p:spPr>
            <a:xfrm>
              <a:off x="3057543" y="1957373"/>
              <a:ext cx="1122102" cy="357396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담배통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담배를 담아 가열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→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물부리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입에 물고 흡입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19" name="그룹 1118">
              <a:extLst>
                <a:ext uri="{FF2B5EF4-FFF2-40B4-BE49-F238E27FC236}">
                  <a16:creationId xmlns:a16="http://schemas.microsoft.com/office/drawing/2014/main" id="{55718DA8-6067-1504-BC98-1568C6BA3CEE}"/>
                </a:ext>
              </a:extLst>
            </p:cNvPr>
            <p:cNvGrpSpPr/>
            <p:nvPr/>
          </p:nvGrpSpPr>
          <p:grpSpPr>
            <a:xfrm>
              <a:off x="2910817" y="2520609"/>
              <a:ext cx="1339354" cy="629016"/>
              <a:chOff x="2850354" y="2520609"/>
              <a:chExt cx="1339354" cy="629016"/>
            </a:xfrm>
          </p:grpSpPr>
          <p:sp>
            <p:nvSpPr>
              <p:cNvPr id="1069" name="사다리꼴 1068">
                <a:extLst>
                  <a:ext uri="{FF2B5EF4-FFF2-40B4-BE49-F238E27FC236}">
                    <a16:creationId xmlns:a16="http://schemas.microsoft.com/office/drawing/2014/main" id="{FD53B5D1-A37C-FFA0-799C-C2A5F0CB3316}"/>
                  </a:ext>
                </a:extLst>
              </p:cNvPr>
              <p:cNvSpPr/>
              <p:nvPr/>
            </p:nvSpPr>
            <p:spPr>
              <a:xfrm rot="16200000" flipH="1">
                <a:off x="3461330" y="2244585"/>
                <a:ext cx="64431" cy="1101293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6BA15861-0F24-48A9-64F2-9C1D098FE8DC}"/>
                  </a:ext>
                </a:extLst>
              </p:cNvPr>
              <p:cNvSpPr/>
              <p:nvPr/>
            </p:nvSpPr>
            <p:spPr>
              <a:xfrm>
                <a:off x="3956281" y="2585662"/>
                <a:ext cx="202358" cy="273020"/>
              </a:xfrm>
              <a:custGeom>
                <a:avLst/>
                <a:gdLst>
                  <a:gd name="connsiteX0" fmla="*/ 33728 w 202358"/>
                  <a:gd name="connsiteY0" fmla="*/ 0 h 273020"/>
                  <a:gd name="connsiteX1" fmla="*/ 168631 w 202358"/>
                  <a:gd name="connsiteY1" fmla="*/ 0 h 273020"/>
                  <a:gd name="connsiteX2" fmla="*/ 202358 w 202358"/>
                  <a:gd name="connsiteY2" fmla="*/ 33727 h 273020"/>
                  <a:gd name="connsiteX3" fmla="*/ 202358 w 202358"/>
                  <a:gd name="connsiteY3" fmla="*/ 168630 h 273020"/>
                  <a:gd name="connsiteX4" fmla="*/ 201361 w 202358"/>
                  <a:gd name="connsiteY4" fmla="*/ 171037 h 273020"/>
                  <a:gd name="connsiteX5" fmla="*/ 201600 w 202358"/>
                  <a:gd name="connsiteY5" fmla="*/ 172220 h 273020"/>
                  <a:gd name="connsiteX6" fmla="*/ 100800 w 202358"/>
                  <a:gd name="connsiteY6" fmla="*/ 273020 h 273020"/>
                  <a:gd name="connsiteX7" fmla="*/ 0 w 202358"/>
                  <a:gd name="connsiteY7" fmla="*/ 172220 h 273020"/>
                  <a:gd name="connsiteX8" fmla="*/ 488 w 202358"/>
                  <a:gd name="connsiteY8" fmla="*/ 169805 h 273020"/>
                  <a:gd name="connsiteX9" fmla="*/ 1 w 202358"/>
                  <a:gd name="connsiteY9" fmla="*/ 168630 h 273020"/>
                  <a:gd name="connsiteX10" fmla="*/ 1 w 202358"/>
                  <a:gd name="connsiteY10" fmla="*/ 33727 h 273020"/>
                  <a:gd name="connsiteX11" fmla="*/ 33728 w 202358"/>
                  <a:gd name="connsiteY11" fmla="*/ 0 h 27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358" h="273020">
                    <a:moveTo>
                      <a:pt x="33728" y="0"/>
                    </a:moveTo>
                    <a:lnTo>
                      <a:pt x="168631" y="0"/>
                    </a:lnTo>
                    <a:cubicBezTo>
                      <a:pt x="187258" y="0"/>
                      <a:pt x="202358" y="15100"/>
                      <a:pt x="202358" y="33727"/>
                    </a:cubicBezTo>
                    <a:lnTo>
                      <a:pt x="202358" y="168630"/>
                    </a:lnTo>
                    <a:lnTo>
                      <a:pt x="201361" y="171037"/>
                    </a:lnTo>
                    <a:lnTo>
                      <a:pt x="201600" y="172220"/>
                    </a:lnTo>
                    <a:cubicBezTo>
                      <a:pt x="201600" y="227890"/>
                      <a:pt x="156470" y="273020"/>
                      <a:pt x="100800" y="273020"/>
                    </a:cubicBezTo>
                    <a:cubicBezTo>
                      <a:pt x="45130" y="273020"/>
                      <a:pt x="0" y="227890"/>
                      <a:pt x="0" y="172220"/>
                    </a:cubicBezTo>
                    <a:lnTo>
                      <a:pt x="488" y="169805"/>
                    </a:lnTo>
                    <a:lnTo>
                      <a:pt x="1" y="168630"/>
                    </a:lnTo>
                    <a:lnTo>
                      <a:pt x="1" y="33727"/>
                    </a:lnTo>
                    <a:cubicBezTo>
                      <a:pt x="1" y="15100"/>
                      <a:pt x="15101" y="0"/>
                      <a:pt x="337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tx1">
                      <a:lumMod val="50000"/>
                      <a:lumOff val="50000"/>
                    </a:schemeClr>
                  </a:gs>
                  <a:gs pos="8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85" name="직선 연결선 1084">
                <a:extLst>
                  <a:ext uri="{FF2B5EF4-FFF2-40B4-BE49-F238E27FC236}">
                    <a16:creationId xmlns:a16="http://schemas.microsoft.com/office/drawing/2014/main" id="{45410031-D8BB-3439-6049-C2684627ABAA}"/>
                  </a:ext>
                </a:extLst>
              </p:cNvPr>
              <p:cNvCxnSpPr>
                <a:cxnSpLocks/>
                <a:stCxn id="1086" idx="4"/>
                <a:endCxn id="1087" idx="0"/>
              </p:cNvCxnSpPr>
              <p:nvPr/>
            </p:nvCxnSpPr>
            <p:spPr>
              <a:xfrm flipH="1">
                <a:off x="4057460" y="2724284"/>
                <a:ext cx="1914" cy="286861"/>
              </a:xfrm>
              <a:prstGeom prst="line">
                <a:avLst/>
              </a:prstGeom>
              <a:ln w="952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6" name="타원 1085">
                <a:extLst>
                  <a:ext uri="{FF2B5EF4-FFF2-40B4-BE49-F238E27FC236}">
                    <a16:creationId xmlns:a16="http://schemas.microsoft.com/office/drawing/2014/main" id="{67083A4D-A9D4-F016-FBD1-FAF7F968D0F1}"/>
                  </a:ext>
                </a:extLst>
              </p:cNvPr>
              <p:cNvSpPr/>
              <p:nvPr/>
            </p:nvSpPr>
            <p:spPr>
              <a:xfrm>
                <a:off x="4032374" y="2670284"/>
                <a:ext cx="54000" cy="54000"/>
              </a:xfrm>
              <a:prstGeom prst="ellipse">
                <a:avLst/>
              </a:prstGeom>
              <a:solidFill>
                <a:srgbClr val="F3FAFF"/>
              </a:solidFill>
              <a:ln w="9525">
                <a:solidFill>
                  <a:schemeClr val="accent4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7" name="TextBox 1086">
                <a:extLst>
                  <a:ext uri="{FF2B5EF4-FFF2-40B4-BE49-F238E27FC236}">
                    <a16:creationId xmlns:a16="http://schemas.microsoft.com/office/drawing/2014/main" id="{D5EF6067-C6D2-D236-44E2-CA0A0781BDE9}"/>
                  </a:ext>
                </a:extLst>
              </p:cNvPr>
              <p:cNvSpPr txBox="1"/>
              <p:nvPr/>
            </p:nvSpPr>
            <p:spPr>
              <a:xfrm>
                <a:off x="3925212" y="3011145"/>
                <a:ext cx="264496" cy="12311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담배통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089" name="직선 연결선 1088">
                <a:extLst>
                  <a:ext uri="{FF2B5EF4-FFF2-40B4-BE49-F238E27FC236}">
                    <a16:creationId xmlns:a16="http://schemas.microsoft.com/office/drawing/2014/main" id="{69AD12D6-4E0C-E234-F38F-225262D12DBE}"/>
                  </a:ext>
                </a:extLst>
              </p:cNvPr>
              <p:cNvCxnSpPr>
                <a:cxnSpLocks/>
                <a:stCxn id="1090" idx="4"/>
                <a:endCxn id="1092" idx="0"/>
              </p:cNvCxnSpPr>
              <p:nvPr/>
            </p:nvCxnSpPr>
            <p:spPr>
              <a:xfrm>
                <a:off x="2982602" y="2857522"/>
                <a:ext cx="0" cy="168992"/>
              </a:xfrm>
              <a:prstGeom prst="line">
                <a:avLst/>
              </a:prstGeom>
              <a:ln w="952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3F09A9B6-34D7-9ECD-7E94-AA04AA858EB4}"/>
                  </a:ext>
                </a:extLst>
              </p:cNvPr>
              <p:cNvSpPr txBox="1"/>
              <p:nvPr/>
            </p:nvSpPr>
            <p:spPr>
              <a:xfrm>
                <a:off x="2850354" y="3026514"/>
                <a:ext cx="264496" cy="12311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물부리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093" name="직선 연결선 1092">
                <a:extLst>
                  <a:ext uri="{FF2B5EF4-FFF2-40B4-BE49-F238E27FC236}">
                    <a16:creationId xmlns:a16="http://schemas.microsoft.com/office/drawing/2014/main" id="{ADBB76BE-FF34-3689-CEAC-520121239385}"/>
                  </a:ext>
                </a:extLst>
              </p:cNvPr>
              <p:cNvCxnSpPr>
                <a:cxnSpLocks/>
                <a:stCxn id="1094" idx="0"/>
                <a:endCxn id="1095" idx="2"/>
              </p:cNvCxnSpPr>
              <p:nvPr/>
            </p:nvCxnSpPr>
            <p:spPr>
              <a:xfrm flipH="1" flipV="1">
                <a:off x="3467463" y="2643720"/>
                <a:ext cx="1305" cy="127524"/>
              </a:xfrm>
              <a:prstGeom prst="line">
                <a:avLst/>
              </a:prstGeom>
              <a:ln w="9525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4" name="타원 1093">
                <a:extLst>
                  <a:ext uri="{FF2B5EF4-FFF2-40B4-BE49-F238E27FC236}">
                    <a16:creationId xmlns:a16="http://schemas.microsoft.com/office/drawing/2014/main" id="{EADB97C9-9247-CEEC-EE2D-3B5598314E01}"/>
                  </a:ext>
                </a:extLst>
              </p:cNvPr>
              <p:cNvSpPr/>
              <p:nvPr/>
            </p:nvSpPr>
            <p:spPr>
              <a:xfrm>
                <a:off x="3441768" y="2771244"/>
                <a:ext cx="54000" cy="54000"/>
              </a:xfrm>
              <a:prstGeom prst="ellipse">
                <a:avLst/>
              </a:prstGeom>
              <a:solidFill>
                <a:srgbClr val="F3FAFF"/>
              </a:solidFill>
              <a:ln w="9525">
                <a:solidFill>
                  <a:schemeClr val="accent4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5" name="TextBox 1094">
                <a:extLst>
                  <a:ext uri="{FF2B5EF4-FFF2-40B4-BE49-F238E27FC236}">
                    <a16:creationId xmlns:a16="http://schemas.microsoft.com/office/drawing/2014/main" id="{7F500591-6426-60CB-44CD-82F2DE8925C6}"/>
                  </a:ext>
                </a:extLst>
              </p:cNvPr>
              <p:cNvSpPr txBox="1"/>
              <p:nvPr/>
            </p:nvSpPr>
            <p:spPr>
              <a:xfrm>
                <a:off x="3379298" y="2520609"/>
                <a:ext cx="176330" cy="12311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설대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99" name="자유형: 도형 1098">
                <a:extLst>
                  <a:ext uri="{FF2B5EF4-FFF2-40B4-BE49-F238E27FC236}">
                    <a16:creationId xmlns:a16="http://schemas.microsoft.com/office/drawing/2014/main" id="{4B069E2B-A6EE-0398-2B9B-CA6223A54B5B}"/>
                  </a:ext>
                </a:extLst>
              </p:cNvPr>
              <p:cNvSpPr/>
              <p:nvPr/>
            </p:nvSpPr>
            <p:spPr>
              <a:xfrm rot="16200000" flipH="1">
                <a:off x="2982428" y="2737919"/>
                <a:ext cx="35568" cy="114626"/>
              </a:xfrm>
              <a:custGeom>
                <a:avLst/>
                <a:gdLst>
                  <a:gd name="connsiteX0" fmla="*/ 0 w 35568"/>
                  <a:gd name="connsiteY0" fmla="*/ 114626 h 114626"/>
                  <a:gd name="connsiteX1" fmla="*/ 35568 w 35568"/>
                  <a:gd name="connsiteY1" fmla="*/ 114626 h 114626"/>
                  <a:gd name="connsiteX2" fmla="*/ 33891 w 35568"/>
                  <a:gd name="connsiteY2" fmla="*/ 0 h 114626"/>
                  <a:gd name="connsiteX3" fmla="*/ 1676 w 35568"/>
                  <a:gd name="connsiteY3" fmla="*/ 0 h 114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68" h="114626">
                    <a:moveTo>
                      <a:pt x="0" y="114626"/>
                    </a:moveTo>
                    <a:lnTo>
                      <a:pt x="35568" y="114626"/>
                    </a:lnTo>
                    <a:lnTo>
                      <a:pt x="33891" y="0"/>
                    </a:lnTo>
                    <a:lnTo>
                      <a:pt x="16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5000">
                    <a:schemeClr val="tx1">
                      <a:lumMod val="50000"/>
                      <a:lumOff val="50000"/>
                    </a:schemeClr>
                  </a:gs>
                  <a:gs pos="85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0" name="타원 1089">
                <a:extLst>
                  <a:ext uri="{FF2B5EF4-FFF2-40B4-BE49-F238E27FC236}">
                    <a16:creationId xmlns:a16="http://schemas.microsoft.com/office/drawing/2014/main" id="{C1131D26-D3E0-907C-77F2-D50A5F9F3CC5}"/>
                  </a:ext>
                </a:extLst>
              </p:cNvPr>
              <p:cNvSpPr/>
              <p:nvPr/>
            </p:nvSpPr>
            <p:spPr>
              <a:xfrm>
                <a:off x="2955602" y="2803522"/>
                <a:ext cx="54000" cy="54000"/>
              </a:xfrm>
              <a:prstGeom prst="ellipse">
                <a:avLst/>
              </a:prstGeom>
              <a:solidFill>
                <a:srgbClr val="F3FAFF"/>
              </a:solidFill>
              <a:ln w="9525">
                <a:solidFill>
                  <a:schemeClr val="accent4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68" name="그룹 6167">
            <a:extLst>
              <a:ext uri="{FF2B5EF4-FFF2-40B4-BE49-F238E27FC236}">
                <a16:creationId xmlns:a16="http://schemas.microsoft.com/office/drawing/2014/main" id="{9FEB3B5D-AF35-BFD8-AB95-F25E20967EF8}"/>
              </a:ext>
            </a:extLst>
          </p:cNvPr>
          <p:cNvGrpSpPr/>
          <p:nvPr/>
        </p:nvGrpSpPr>
        <p:grpSpPr>
          <a:xfrm>
            <a:off x="4817380" y="1742320"/>
            <a:ext cx="2364859" cy="1511630"/>
            <a:chOff x="4817380" y="1742320"/>
            <a:chExt cx="2364859" cy="1511630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B42AA9D-82CC-1D13-BE95-49E23E0BC6C8}"/>
                </a:ext>
              </a:extLst>
            </p:cNvPr>
            <p:cNvSpPr/>
            <p:nvPr/>
          </p:nvSpPr>
          <p:spPr>
            <a:xfrm>
              <a:off x="4817380" y="1742320"/>
              <a:ext cx="2364859" cy="15116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98E791E-BBC7-3121-BF63-962734A26830}"/>
                </a:ext>
              </a:extLst>
            </p:cNvPr>
            <p:cNvSpPr/>
            <p:nvPr/>
          </p:nvSpPr>
          <p:spPr>
            <a:xfrm>
              <a:off x="4817380" y="1742320"/>
              <a:ext cx="2364858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E051377-CB45-BC79-9D08-7D5A1851F7E8}"/>
                </a:ext>
              </a:extLst>
            </p:cNvPr>
            <p:cNvSpPr txBox="1"/>
            <p:nvPr/>
          </p:nvSpPr>
          <p:spPr>
            <a:xfrm>
              <a:off x="5353799" y="1788291"/>
              <a:ext cx="1292020" cy="123111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(2)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발생하는 원리 재해석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0819DB1-D655-FFF5-7778-2A58FF8120D7}"/>
                </a:ext>
              </a:extLst>
            </p:cNvPr>
            <p:cNvSpPr txBox="1"/>
            <p:nvPr/>
          </p:nvSpPr>
          <p:spPr>
            <a:xfrm>
              <a:off x="4949041" y="1957373"/>
              <a:ext cx="2101537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강한 충돌로 인해 발생</a:t>
              </a:r>
              <a:r>
                <a:rPr lang="ko-KR" altLang="en-US" dirty="0">
                  <a:solidFill>
                    <a:schemeClr val="tx1"/>
                  </a:solidFill>
                </a:rPr>
                <a:t>하는 </a:t>
              </a:r>
              <a:r>
                <a:rPr lang="ko-KR" altLang="en-US" dirty="0"/>
                <a:t>열 에너지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마찰열 등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r>
                <a:rPr lang="ko-KR" altLang="en-US" dirty="0">
                  <a:solidFill>
                    <a:schemeClr val="tx1"/>
                  </a:solidFill>
                </a:rPr>
                <a:t> 활용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grpSp>
          <p:nvGrpSpPr>
            <p:cNvPr id="6152" name="그룹 6151">
              <a:extLst>
                <a:ext uri="{FF2B5EF4-FFF2-40B4-BE49-F238E27FC236}">
                  <a16:creationId xmlns:a16="http://schemas.microsoft.com/office/drawing/2014/main" id="{0D7A0D29-2757-802A-1919-EF41623F11BB}"/>
                </a:ext>
              </a:extLst>
            </p:cNvPr>
            <p:cNvGrpSpPr/>
            <p:nvPr/>
          </p:nvGrpSpPr>
          <p:grpSpPr>
            <a:xfrm>
              <a:off x="4985838" y="2214147"/>
              <a:ext cx="2027942" cy="977530"/>
              <a:chOff x="4958993" y="2214147"/>
              <a:chExt cx="2027942" cy="977530"/>
            </a:xfrm>
          </p:grpSpPr>
          <p:sp>
            <p:nvSpPr>
              <p:cNvPr id="1124" name="TextBox 1123">
                <a:extLst>
                  <a:ext uri="{FF2B5EF4-FFF2-40B4-BE49-F238E27FC236}">
                    <a16:creationId xmlns:a16="http://schemas.microsoft.com/office/drawing/2014/main" id="{48B0DE09-BB1D-919D-B8DF-0E159CC4E433}"/>
                  </a:ext>
                </a:extLst>
              </p:cNvPr>
              <p:cNvSpPr txBox="1"/>
              <p:nvPr/>
            </p:nvSpPr>
            <p:spPr>
              <a:xfrm>
                <a:off x="6191846" y="2976233"/>
                <a:ext cx="795089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열 에너지 발생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운석 충돌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6151" name="그룹 6150">
                <a:extLst>
                  <a:ext uri="{FF2B5EF4-FFF2-40B4-BE49-F238E27FC236}">
                    <a16:creationId xmlns:a16="http://schemas.microsoft.com/office/drawing/2014/main" id="{8C515194-8253-9330-082A-92CAD948C0E8}"/>
                  </a:ext>
                </a:extLst>
              </p:cNvPr>
              <p:cNvGrpSpPr/>
              <p:nvPr/>
            </p:nvGrpSpPr>
            <p:grpSpPr>
              <a:xfrm>
                <a:off x="4958993" y="2214147"/>
                <a:ext cx="1162803" cy="977530"/>
                <a:chOff x="4958993" y="2214147"/>
                <a:chExt cx="1162803" cy="977530"/>
              </a:xfrm>
            </p:grpSpPr>
            <p:pic>
              <p:nvPicPr>
                <p:cNvPr id="6146" name="Picture 2" descr="게티이미지뱅크 제공">
                  <a:extLst>
                    <a:ext uri="{FF2B5EF4-FFF2-40B4-BE49-F238E27FC236}">
                      <a16:creationId xmlns:a16="http://schemas.microsoft.com/office/drawing/2014/main" id="{630DEEF9-6185-F3D8-12F7-7899BA2BF3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6208"/>
                <a:stretch>
                  <a:fillRect/>
                </a:stretch>
              </p:blipFill>
              <p:spPr bwMode="auto">
                <a:xfrm flipH="1">
                  <a:off x="4958993" y="2214147"/>
                  <a:ext cx="1162803" cy="9775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125" name="직선 연결선 1124">
                  <a:extLst>
                    <a:ext uri="{FF2B5EF4-FFF2-40B4-BE49-F238E27FC236}">
                      <a16:creationId xmlns:a16="http://schemas.microsoft.com/office/drawing/2014/main" id="{3A73472A-EADF-3903-F21A-EC1E7A3CA0FA}"/>
                    </a:ext>
                  </a:extLst>
                </p:cNvPr>
                <p:cNvCxnSpPr>
                  <a:cxnSpLocks/>
                  <a:stCxn id="1126" idx="6"/>
                  <a:endCxn id="1127" idx="1"/>
                </p:cNvCxnSpPr>
                <p:nvPr/>
              </p:nvCxnSpPr>
              <p:spPr>
                <a:xfrm>
                  <a:off x="5389463" y="2343674"/>
                  <a:ext cx="308377" cy="1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6" name="타원 1125">
                  <a:extLst>
                    <a:ext uri="{FF2B5EF4-FFF2-40B4-BE49-F238E27FC236}">
                      <a16:creationId xmlns:a16="http://schemas.microsoft.com/office/drawing/2014/main" id="{9594C83E-67D1-62A8-D219-47A6FDCE511A}"/>
                    </a:ext>
                  </a:extLst>
                </p:cNvPr>
                <p:cNvSpPr/>
                <p:nvPr/>
              </p:nvSpPr>
              <p:spPr>
                <a:xfrm>
                  <a:off x="5335463" y="231667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7" name="TextBox 1126">
                  <a:extLst>
                    <a:ext uri="{FF2B5EF4-FFF2-40B4-BE49-F238E27FC236}">
                      <a16:creationId xmlns:a16="http://schemas.microsoft.com/office/drawing/2014/main" id="{ED52F6DF-D840-A29E-6778-46389D3E4E18}"/>
                    </a:ext>
                  </a:extLst>
                </p:cNvPr>
                <p:cNvSpPr txBox="1"/>
                <p:nvPr/>
              </p:nvSpPr>
              <p:spPr>
                <a:xfrm>
                  <a:off x="5697840" y="2282119"/>
                  <a:ext cx="414660" cy="123111"/>
                </a:xfrm>
                <a:prstGeom prst="rect">
                  <a:avLst/>
                </a:prstGeom>
                <a:solidFill>
                  <a:schemeClr val="tx1">
                    <a:alpha val="54000"/>
                  </a:schemeClr>
                </a:solidFill>
                <a:effectLst/>
              </p:spPr>
              <p:txBody>
                <a:bodyPr wrap="none" lIns="3600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연기 발생</a:t>
                  </a:r>
                  <a:endParaRPr lang="en-US" altLang="ko-KR" sz="8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137" name="타원 1136">
                  <a:extLst>
                    <a:ext uri="{FF2B5EF4-FFF2-40B4-BE49-F238E27FC236}">
                      <a16:creationId xmlns:a16="http://schemas.microsoft.com/office/drawing/2014/main" id="{015F0AD2-975D-DF70-4674-642FE8DA0237}"/>
                    </a:ext>
                  </a:extLst>
                </p:cNvPr>
                <p:cNvSpPr/>
                <p:nvPr/>
              </p:nvSpPr>
              <p:spPr>
                <a:xfrm>
                  <a:off x="5486394" y="2917380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8" name="TextBox 1137">
                  <a:extLst>
                    <a:ext uri="{FF2B5EF4-FFF2-40B4-BE49-F238E27FC236}">
                      <a16:creationId xmlns:a16="http://schemas.microsoft.com/office/drawing/2014/main" id="{095E9A68-0381-22CE-81E0-4CCD6144946D}"/>
                    </a:ext>
                  </a:extLst>
                </p:cNvPr>
                <p:cNvSpPr txBox="1"/>
                <p:nvPr/>
              </p:nvSpPr>
              <p:spPr>
                <a:xfrm>
                  <a:off x="4974803" y="3043651"/>
                  <a:ext cx="414660" cy="123111"/>
                </a:xfrm>
                <a:prstGeom prst="rect">
                  <a:avLst/>
                </a:prstGeom>
                <a:solidFill>
                  <a:schemeClr val="tx1">
                    <a:alpha val="54000"/>
                  </a:schemeClr>
                </a:solidFill>
                <a:effectLst/>
              </p:spPr>
              <p:txBody>
                <a:bodyPr wrap="none" lIns="0" tIns="0" rIns="3600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강한 충돌</a:t>
                  </a:r>
                  <a:endParaRPr lang="en-US" altLang="ko-KR" sz="8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6145" name="연결선: 꺾임 6144">
                  <a:extLst>
                    <a:ext uri="{FF2B5EF4-FFF2-40B4-BE49-F238E27FC236}">
                      <a16:creationId xmlns:a16="http://schemas.microsoft.com/office/drawing/2014/main" id="{74157A52-F1BE-1712-C3E5-9F900F94C25F}"/>
                    </a:ext>
                  </a:extLst>
                </p:cNvPr>
                <p:cNvCxnSpPr>
                  <a:cxnSpLocks/>
                  <a:stCxn id="1138" idx="3"/>
                  <a:endCxn id="1137" idx="4"/>
                </p:cNvCxnSpPr>
                <p:nvPr/>
              </p:nvCxnSpPr>
              <p:spPr>
                <a:xfrm flipV="1">
                  <a:off x="5389463" y="2971380"/>
                  <a:ext cx="123931" cy="133827"/>
                </a:xfrm>
                <a:prstGeom prst="bentConnector2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154" name="직사각형 6153">
            <a:extLst>
              <a:ext uri="{FF2B5EF4-FFF2-40B4-BE49-F238E27FC236}">
                <a16:creationId xmlns:a16="http://schemas.microsoft.com/office/drawing/2014/main" id="{63F516A7-9EBF-B5FA-F768-7159C55F28D6}"/>
              </a:ext>
            </a:extLst>
          </p:cNvPr>
          <p:cNvSpPr/>
          <p:nvPr/>
        </p:nvSpPr>
        <p:spPr>
          <a:xfrm>
            <a:off x="7591903" y="1742320"/>
            <a:ext cx="1257790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55" name="TextBox 6154">
            <a:extLst>
              <a:ext uri="{FF2B5EF4-FFF2-40B4-BE49-F238E27FC236}">
                <a16:creationId xmlns:a16="http://schemas.microsoft.com/office/drawing/2014/main" id="{3AB28D9E-5E68-4045-AB00-A712292EE992}"/>
              </a:ext>
            </a:extLst>
          </p:cNvPr>
          <p:cNvSpPr txBox="1"/>
          <p:nvPr/>
        </p:nvSpPr>
        <p:spPr>
          <a:xfrm>
            <a:off x="7863328" y="1788291"/>
            <a:ext cx="714939" cy="12311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(3) 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아이디어 획득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43" name="화살표: 아래쪽 1042">
            <a:extLst>
              <a:ext uri="{FF2B5EF4-FFF2-40B4-BE49-F238E27FC236}">
                <a16:creationId xmlns:a16="http://schemas.microsoft.com/office/drawing/2014/main" id="{D6EF9042-3D22-640D-4149-1FD68126667E}"/>
              </a:ext>
            </a:extLst>
          </p:cNvPr>
          <p:cNvSpPr/>
          <p:nvPr/>
        </p:nvSpPr>
        <p:spPr>
          <a:xfrm rot="16200000">
            <a:off x="7323972" y="2406713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67" name="TextBox 6166">
            <a:extLst>
              <a:ext uri="{FF2B5EF4-FFF2-40B4-BE49-F238E27FC236}">
                <a16:creationId xmlns:a16="http://schemas.microsoft.com/office/drawing/2014/main" id="{0B421F02-A1DA-D2CF-1CA4-37A065FF657B}"/>
              </a:ext>
            </a:extLst>
          </p:cNvPr>
          <p:cNvSpPr txBox="1"/>
          <p:nvPr/>
        </p:nvSpPr>
        <p:spPr>
          <a:xfrm>
            <a:off x="7658662" y="1957373"/>
            <a:ext cx="1191031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타격으로 열 형성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후 연무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발생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6173" name="그룹 6172">
            <a:extLst>
              <a:ext uri="{FF2B5EF4-FFF2-40B4-BE49-F238E27FC236}">
                <a16:creationId xmlns:a16="http://schemas.microsoft.com/office/drawing/2014/main" id="{D384E7F7-6043-5B17-FB7B-30B6F9289C01}"/>
              </a:ext>
            </a:extLst>
          </p:cNvPr>
          <p:cNvGrpSpPr/>
          <p:nvPr/>
        </p:nvGrpSpPr>
        <p:grpSpPr>
          <a:xfrm rot="19800000">
            <a:off x="9509573" y="2861758"/>
            <a:ext cx="772176" cy="173408"/>
            <a:chOff x="3155762" y="2738062"/>
            <a:chExt cx="1215740" cy="273020"/>
          </a:xfrm>
        </p:grpSpPr>
        <p:sp>
          <p:nvSpPr>
            <p:cNvPr id="6170" name="사다리꼴 6169">
              <a:extLst>
                <a:ext uri="{FF2B5EF4-FFF2-40B4-BE49-F238E27FC236}">
                  <a16:creationId xmlns:a16="http://schemas.microsoft.com/office/drawing/2014/main" id="{85378937-8062-827D-865E-4252E09633FA}"/>
                </a:ext>
              </a:extLst>
            </p:cNvPr>
            <p:cNvSpPr/>
            <p:nvPr/>
          </p:nvSpPr>
          <p:spPr>
            <a:xfrm rot="16200000" flipH="1">
              <a:off x="3674193" y="2396985"/>
              <a:ext cx="64431" cy="1101293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71" name="자유형: 도형 6170">
              <a:extLst>
                <a:ext uri="{FF2B5EF4-FFF2-40B4-BE49-F238E27FC236}">
                  <a16:creationId xmlns:a16="http://schemas.microsoft.com/office/drawing/2014/main" id="{051B31FA-99E2-9A2D-46A9-BDF8AEC8F198}"/>
                </a:ext>
              </a:extLst>
            </p:cNvPr>
            <p:cNvSpPr/>
            <p:nvPr/>
          </p:nvSpPr>
          <p:spPr>
            <a:xfrm>
              <a:off x="4169144" y="2738062"/>
              <a:ext cx="202358" cy="273020"/>
            </a:xfrm>
            <a:custGeom>
              <a:avLst/>
              <a:gdLst>
                <a:gd name="connsiteX0" fmla="*/ 33728 w 202358"/>
                <a:gd name="connsiteY0" fmla="*/ 0 h 273020"/>
                <a:gd name="connsiteX1" fmla="*/ 168631 w 202358"/>
                <a:gd name="connsiteY1" fmla="*/ 0 h 273020"/>
                <a:gd name="connsiteX2" fmla="*/ 202358 w 202358"/>
                <a:gd name="connsiteY2" fmla="*/ 33727 h 273020"/>
                <a:gd name="connsiteX3" fmla="*/ 202358 w 202358"/>
                <a:gd name="connsiteY3" fmla="*/ 168630 h 273020"/>
                <a:gd name="connsiteX4" fmla="*/ 201361 w 202358"/>
                <a:gd name="connsiteY4" fmla="*/ 171037 h 273020"/>
                <a:gd name="connsiteX5" fmla="*/ 201600 w 202358"/>
                <a:gd name="connsiteY5" fmla="*/ 172220 h 273020"/>
                <a:gd name="connsiteX6" fmla="*/ 100800 w 202358"/>
                <a:gd name="connsiteY6" fmla="*/ 273020 h 273020"/>
                <a:gd name="connsiteX7" fmla="*/ 0 w 202358"/>
                <a:gd name="connsiteY7" fmla="*/ 172220 h 273020"/>
                <a:gd name="connsiteX8" fmla="*/ 488 w 202358"/>
                <a:gd name="connsiteY8" fmla="*/ 169805 h 273020"/>
                <a:gd name="connsiteX9" fmla="*/ 1 w 202358"/>
                <a:gd name="connsiteY9" fmla="*/ 168630 h 273020"/>
                <a:gd name="connsiteX10" fmla="*/ 1 w 202358"/>
                <a:gd name="connsiteY10" fmla="*/ 33727 h 273020"/>
                <a:gd name="connsiteX11" fmla="*/ 33728 w 202358"/>
                <a:gd name="connsiteY11" fmla="*/ 0 h 27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358" h="273020">
                  <a:moveTo>
                    <a:pt x="33728" y="0"/>
                  </a:moveTo>
                  <a:lnTo>
                    <a:pt x="168631" y="0"/>
                  </a:lnTo>
                  <a:cubicBezTo>
                    <a:pt x="187258" y="0"/>
                    <a:pt x="202358" y="15100"/>
                    <a:pt x="202358" y="33727"/>
                  </a:cubicBezTo>
                  <a:lnTo>
                    <a:pt x="202358" y="168630"/>
                  </a:lnTo>
                  <a:lnTo>
                    <a:pt x="201361" y="171037"/>
                  </a:lnTo>
                  <a:lnTo>
                    <a:pt x="201600" y="172220"/>
                  </a:lnTo>
                  <a:cubicBezTo>
                    <a:pt x="201600" y="227890"/>
                    <a:pt x="156470" y="273020"/>
                    <a:pt x="100800" y="273020"/>
                  </a:cubicBezTo>
                  <a:cubicBezTo>
                    <a:pt x="45130" y="273020"/>
                    <a:pt x="0" y="227890"/>
                    <a:pt x="0" y="172220"/>
                  </a:cubicBezTo>
                  <a:lnTo>
                    <a:pt x="488" y="169805"/>
                  </a:lnTo>
                  <a:lnTo>
                    <a:pt x="1" y="168630"/>
                  </a:lnTo>
                  <a:lnTo>
                    <a:pt x="1" y="33727"/>
                  </a:lnTo>
                  <a:cubicBezTo>
                    <a:pt x="1" y="15100"/>
                    <a:pt x="15101" y="0"/>
                    <a:pt x="33728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tx1">
                    <a:lumMod val="50000"/>
                    <a:lumOff val="50000"/>
                  </a:schemeClr>
                </a:gs>
                <a:gs pos="85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72" name="자유형: 도형 6171">
              <a:extLst>
                <a:ext uri="{FF2B5EF4-FFF2-40B4-BE49-F238E27FC236}">
                  <a16:creationId xmlns:a16="http://schemas.microsoft.com/office/drawing/2014/main" id="{D8807FE0-2CFC-4BB5-572B-142175F66584}"/>
                </a:ext>
              </a:extLst>
            </p:cNvPr>
            <p:cNvSpPr/>
            <p:nvPr/>
          </p:nvSpPr>
          <p:spPr>
            <a:xfrm rot="16200000" flipH="1">
              <a:off x="3195291" y="2890319"/>
              <a:ext cx="35568" cy="114626"/>
            </a:xfrm>
            <a:custGeom>
              <a:avLst/>
              <a:gdLst>
                <a:gd name="connsiteX0" fmla="*/ 0 w 35568"/>
                <a:gd name="connsiteY0" fmla="*/ 114626 h 114626"/>
                <a:gd name="connsiteX1" fmla="*/ 35568 w 35568"/>
                <a:gd name="connsiteY1" fmla="*/ 114626 h 114626"/>
                <a:gd name="connsiteX2" fmla="*/ 33891 w 35568"/>
                <a:gd name="connsiteY2" fmla="*/ 0 h 114626"/>
                <a:gd name="connsiteX3" fmla="*/ 1676 w 35568"/>
                <a:gd name="connsiteY3" fmla="*/ 0 h 11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8" h="114626">
                  <a:moveTo>
                    <a:pt x="0" y="114626"/>
                  </a:moveTo>
                  <a:lnTo>
                    <a:pt x="35568" y="114626"/>
                  </a:lnTo>
                  <a:lnTo>
                    <a:pt x="33891" y="0"/>
                  </a:lnTo>
                  <a:lnTo>
                    <a:pt x="167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tx1">
                    <a:lumMod val="50000"/>
                    <a:lumOff val="50000"/>
                  </a:schemeClr>
                </a:gs>
                <a:gs pos="85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74" name="원호 6173">
            <a:extLst>
              <a:ext uri="{FF2B5EF4-FFF2-40B4-BE49-F238E27FC236}">
                <a16:creationId xmlns:a16="http://schemas.microsoft.com/office/drawing/2014/main" id="{B95C3964-C261-C931-0B46-C55615177C72}"/>
              </a:ext>
            </a:extLst>
          </p:cNvPr>
          <p:cNvSpPr/>
          <p:nvPr/>
        </p:nvSpPr>
        <p:spPr>
          <a:xfrm>
            <a:off x="8101904" y="3411616"/>
            <a:ext cx="747789" cy="96066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7" name="폭발: 8pt 6176">
            <a:extLst>
              <a:ext uri="{FF2B5EF4-FFF2-40B4-BE49-F238E27FC236}">
                <a16:creationId xmlns:a16="http://schemas.microsoft.com/office/drawing/2014/main" id="{0C50EC63-D4D3-DE11-FC5D-4C8418A36A6E}"/>
              </a:ext>
            </a:extLst>
          </p:cNvPr>
          <p:cNvSpPr/>
          <p:nvPr/>
        </p:nvSpPr>
        <p:spPr>
          <a:xfrm>
            <a:off x="8354335" y="2582293"/>
            <a:ext cx="196076" cy="196076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78" name="그룹 6177">
            <a:extLst>
              <a:ext uri="{FF2B5EF4-FFF2-40B4-BE49-F238E27FC236}">
                <a16:creationId xmlns:a16="http://schemas.microsoft.com/office/drawing/2014/main" id="{B9559F62-B279-6987-89D5-9B6C26B40D7D}"/>
              </a:ext>
            </a:extLst>
          </p:cNvPr>
          <p:cNvGrpSpPr/>
          <p:nvPr/>
        </p:nvGrpSpPr>
        <p:grpSpPr>
          <a:xfrm rot="17863667">
            <a:off x="7395413" y="2255320"/>
            <a:ext cx="1175362" cy="871179"/>
            <a:chOff x="7674331" y="2186957"/>
            <a:chExt cx="1175362" cy="871179"/>
          </a:xfrm>
        </p:grpSpPr>
        <p:pic>
          <p:nvPicPr>
            <p:cNvPr id="6176" name="그림 6175" descr="공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6957EDD-AB32-35B6-DF1F-A0E7DDBC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9832" b="94276" l="5237" r="74813">
                          <a14:foregroundMark x1="8229" y1="53535" x2="8229" y2="53535"/>
                          <a14:foregroundMark x1="5486" y1="50505" x2="5486" y2="50505"/>
                          <a14:foregroundMark x1="72818" y1="84848" x2="72818" y2="84848"/>
                          <a14:foregroundMark x1="74314" y1="81145" x2="75062" y2="81145"/>
                          <a14:foregroundMark x1="65337" y1="93603" x2="65835" y2="942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43" r="20088"/>
            <a:stretch>
              <a:fillRect/>
            </a:stretch>
          </p:blipFill>
          <p:spPr>
            <a:xfrm rot="19445174">
              <a:off x="7723701" y="2310092"/>
              <a:ext cx="939250" cy="472678"/>
            </a:xfrm>
            <a:prstGeom prst="rect">
              <a:avLst/>
            </a:prstGeom>
          </p:spPr>
        </p:pic>
        <p:pic>
          <p:nvPicPr>
            <p:cNvPr id="6175" name="그림 6174" descr="공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C69C1EF-9D70-BDF2-D3C9-7ECF7108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331" y="2186957"/>
              <a:ext cx="1175362" cy="871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765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공구, 장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1D3A3D-5A3C-B0BD-B412-792ADCA1E5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4740" flipH="1" flipV="1">
            <a:off x="2667000" y="-114589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7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57CA-DA29-C591-78EB-027218B4D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55065A-3103-07AF-5E50-6089D2D0E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5566"/>
          <a:stretch>
            <a:fillRect/>
          </a:stretch>
        </p:blipFill>
        <p:spPr>
          <a:xfrm>
            <a:off x="204357" y="1816184"/>
            <a:ext cx="2424251" cy="3826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5F62E-DC3D-F6A2-6DBF-6517ED38B09B}"/>
              </a:ext>
            </a:extLst>
          </p:cNvPr>
          <p:cNvSpPr txBox="1"/>
          <p:nvPr/>
        </p:nvSpPr>
        <p:spPr>
          <a:xfrm>
            <a:off x="29050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9F38256-58F2-8259-7BB9-30007F459403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822C58A-8BCF-234C-EB85-BC63A9F75089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2B74819-81CB-96A0-456D-E926E22D4D77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5C11AAA-0054-ED22-FB7B-94BAD4624569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BAC41D8-6CC4-D06E-14B4-46D5A4C7F75B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86A17A8-C64C-CF29-AE5C-4771CA96995D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023F2FA-E844-7A0A-4850-6ADA8FBC0AE0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04873C0-FE03-A0A0-3188-1B225D65BE43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F4555AF-5396-1BE2-75A4-ADFC1AE022F1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6144853-1F41-2764-C10A-4AF88895B6CD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E851CCD-763C-7E7E-EED6-FD2BE2B4749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5D9F022-1F16-2D07-1A23-C7D2AD1269A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2844647-2E90-6187-B3DB-FCB7CF8CFAA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07EC4D0-E0CC-601A-2BA1-6A6B63F43083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9A1BDEB-B9DD-A832-6833-BBC846E2CC54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33FA8F1-D613-4006-0D4D-9FF729F98A12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33C1461-A6B9-A055-DA3F-09971698D609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2F034FC-36DF-DF57-0AC2-2B6F04B77B9D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F8DC4FC-B24A-B3D5-0FE7-CB257682A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DE75B91-FF66-91CD-05AA-455D969DD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36058CE-2BB0-D15B-E093-5E60F3AC8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7FAA079-C734-8732-BBF0-F6408394B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2715C3F-B188-44AC-2C60-EDE0C910B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ED47156-4358-9055-E9AF-9048EBE32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A1C374-4550-DDA6-4B10-BC64D1F6AC15}"/>
              </a:ext>
            </a:extLst>
          </p:cNvPr>
          <p:cNvSpPr txBox="1"/>
          <p:nvPr/>
        </p:nvSpPr>
        <p:spPr>
          <a:xfrm>
            <a:off x="2935283" y="1749040"/>
            <a:ext cx="171521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동양풍 도사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97CB-57EB-B73C-8012-73FBE2CCF556}"/>
              </a:ext>
            </a:extLst>
          </p:cNvPr>
          <p:cNvSpPr txBox="1"/>
          <p:nvPr/>
        </p:nvSpPr>
        <p:spPr>
          <a:xfrm>
            <a:off x="3840548" y="2881648"/>
            <a:ext cx="628377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아이디어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2425-3902-EDAD-C604-930D3651F828}"/>
              </a:ext>
            </a:extLst>
          </p:cNvPr>
          <p:cNvSpPr txBox="1"/>
          <p:nvPr/>
        </p:nvSpPr>
        <p:spPr>
          <a:xfrm>
            <a:off x="2935283" y="2013520"/>
            <a:ext cx="636231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스타일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부챗살을 피뢰침 삼아 번개를 유도하고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공격으로 단일 대상에게 높은 피해를 주는 딜러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E8A6DD4-0ED9-BEED-1CFB-C7C3082E8BEA}"/>
              </a:ext>
            </a:extLst>
          </p:cNvPr>
          <p:cNvSpPr/>
          <p:nvPr/>
        </p:nvSpPr>
        <p:spPr>
          <a:xfrm>
            <a:off x="3535013" y="2787092"/>
            <a:ext cx="177519" cy="358388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6C8E2-65DE-6758-CE0E-F9EBAB92B0C0}"/>
              </a:ext>
            </a:extLst>
          </p:cNvPr>
          <p:cNvSpPr txBox="1"/>
          <p:nvPr/>
        </p:nvSpPr>
        <p:spPr>
          <a:xfrm>
            <a:off x="5152025" y="3954831"/>
            <a:ext cx="2465419" cy="50783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 과정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 분석 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구조 분석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부채면 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D94018-BDA6-E59C-08C6-2E52661CD4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8636" y="4727815"/>
            <a:ext cx="2048017" cy="1404909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70E4129-048C-598E-96C5-333A3375F96A}"/>
              </a:ext>
            </a:extLst>
          </p:cNvPr>
          <p:cNvSpPr/>
          <p:nvPr/>
        </p:nvSpPr>
        <p:spPr>
          <a:xfrm rot="16200000">
            <a:off x="9043610" y="5344351"/>
            <a:ext cx="177519" cy="358388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>
            <a:extLst>
              <a:ext uri="{FF2B5EF4-FFF2-40B4-BE49-F238E27FC236}">
                <a16:creationId xmlns:a16="http://schemas.microsoft.com/office/drawing/2014/main" id="{0BF65D6F-3697-C84A-83F5-06D1391EA494}"/>
              </a:ext>
            </a:extLst>
          </p:cNvPr>
          <p:cNvSpPr/>
          <p:nvPr/>
        </p:nvSpPr>
        <p:spPr>
          <a:xfrm>
            <a:off x="9532748" y="5383637"/>
            <a:ext cx="279816" cy="279816"/>
          </a:xfrm>
          <a:prstGeom prst="plus">
            <a:avLst>
              <a:gd name="adj" fmla="val 42429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6547CE-D60A-26BE-09DA-EFA4637FA452}"/>
              </a:ext>
            </a:extLst>
          </p:cNvPr>
          <p:cNvSpPr txBox="1"/>
          <p:nvPr/>
        </p:nvSpPr>
        <p:spPr>
          <a:xfrm>
            <a:off x="9507452" y="5756926"/>
            <a:ext cx="92493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부채면 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6234FAA-F8F6-5D54-69BF-EEA85383712A}"/>
              </a:ext>
            </a:extLst>
          </p:cNvPr>
          <p:cNvGrpSpPr/>
          <p:nvPr/>
        </p:nvGrpSpPr>
        <p:grpSpPr>
          <a:xfrm>
            <a:off x="5152685" y="4830722"/>
            <a:ext cx="2154687" cy="1208125"/>
            <a:chOff x="2978261" y="4945248"/>
            <a:chExt cx="2154687" cy="120812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50DA02C-DFE9-3D29-3569-9902E4E22486}"/>
                </a:ext>
              </a:extLst>
            </p:cNvPr>
            <p:cNvGrpSpPr/>
            <p:nvPr/>
          </p:nvGrpSpPr>
          <p:grpSpPr>
            <a:xfrm>
              <a:off x="2978261" y="4985888"/>
              <a:ext cx="1855416" cy="1167485"/>
              <a:chOff x="5083180" y="4983380"/>
              <a:chExt cx="1855416" cy="1167485"/>
            </a:xfrm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7F34F1EC-17B9-965B-153E-8CEEB15ED956}"/>
                  </a:ext>
                </a:extLst>
              </p:cNvPr>
              <p:cNvSpPr/>
              <p:nvPr/>
            </p:nvSpPr>
            <p:spPr>
              <a:xfrm rot="18000000">
                <a:off x="5583274" y="522747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F6C79B7B-8622-796F-0E84-2F643091DEEB}"/>
                  </a:ext>
                </a:extLst>
              </p:cNvPr>
              <p:cNvSpPr/>
              <p:nvPr/>
            </p:nvSpPr>
            <p:spPr>
              <a:xfrm rot="19200000">
                <a:off x="5685605" y="5096983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01B9E73D-A18B-B265-3114-2D3D636BA46C}"/>
                  </a:ext>
                </a:extLst>
              </p:cNvPr>
              <p:cNvSpPr/>
              <p:nvPr/>
            </p:nvSpPr>
            <p:spPr>
              <a:xfrm rot="20400000">
                <a:off x="5824112" y="501534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B4DC610-1809-D413-9AF6-F6F014977C79}"/>
                  </a:ext>
                </a:extLst>
              </p:cNvPr>
              <p:cNvSpPr/>
              <p:nvPr/>
            </p:nvSpPr>
            <p:spPr>
              <a:xfrm>
                <a:off x="5981920" y="4983380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F585DA44-64F0-96FF-D139-DD2D0603B6AE}"/>
                  </a:ext>
                </a:extLst>
              </p:cNvPr>
              <p:cNvSpPr/>
              <p:nvPr/>
            </p:nvSpPr>
            <p:spPr>
              <a:xfrm rot="1200000">
                <a:off x="6145640" y="501534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4A3D332D-BC17-7A1F-54F3-C9A29CE1AEDE}"/>
                  </a:ext>
                </a:extLst>
              </p:cNvPr>
              <p:cNvSpPr/>
              <p:nvPr/>
            </p:nvSpPr>
            <p:spPr>
              <a:xfrm rot="2400000">
                <a:off x="6286393" y="5096983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2DA54FA8-EAE5-FBAD-248D-ABEE57E6D70A}"/>
                  </a:ext>
                </a:extLst>
              </p:cNvPr>
              <p:cNvSpPr/>
              <p:nvPr/>
            </p:nvSpPr>
            <p:spPr>
              <a:xfrm rot="3600000">
                <a:off x="6384808" y="522747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D927294-AED0-D4B6-8068-9FC72CD0B503}"/>
                </a:ext>
              </a:extLst>
            </p:cNvPr>
            <p:cNvSpPr/>
            <p:nvPr/>
          </p:nvSpPr>
          <p:spPr>
            <a:xfrm>
              <a:off x="3026886" y="4945248"/>
              <a:ext cx="1761898" cy="771226"/>
            </a:xfrm>
            <a:custGeom>
              <a:avLst/>
              <a:gdLst>
                <a:gd name="connsiteX0" fmla="*/ 883079 w 1761898"/>
                <a:gd name="connsiteY0" fmla="*/ 7 h 771226"/>
                <a:gd name="connsiteX1" fmla="*/ 1761898 w 1761898"/>
                <a:gd name="connsiteY1" fmla="*/ 577806 h 771226"/>
                <a:gd name="connsiteX2" fmla="*/ 1403429 w 1761898"/>
                <a:gd name="connsiteY2" fmla="*/ 771226 h 771226"/>
                <a:gd name="connsiteX3" fmla="*/ 1398871 w 1761898"/>
                <a:gd name="connsiteY3" fmla="*/ 767754 h 771226"/>
                <a:gd name="connsiteX4" fmla="*/ 883079 w 1761898"/>
                <a:gd name="connsiteY4" fmla="*/ 610753 h 771226"/>
                <a:gd name="connsiteX5" fmla="*/ 365930 w 1761898"/>
                <a:gd name="connsiteY5" fmla="*/ 763916 h 771226"/>
                <a:gd name="connsiteX6" fmla="*/ 359485 w 1761898"/>
                <a:gd name="connsiteY6" fmla="*/ 768753 h 771226"/>
                <a:gd name="connsiteX7" fmla="*/ 0 w 1761898"/>
                <a:gd name="connsiteY7" fmla="*/ 571584 h 771226"/>
                <a:gd name="connsiteX8" fmla="*/ 883079 w 1761898"/>
                <a:gd name="connsiteY8" fmla="*/ 7 h 77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1898" h="771226">
                  <a:moveTo>
                    <a:pt x="883079" y="7"/>
                  </a:moveTo>
                  <a:cubicBezTo>
                    <a:pt x="1254613" y="1456"/>
                    <a:pt x="1594050" y="224626"/>
                    <a:pt x="1761898" y="577806"/>
                  </a:cubicBezTo>
                  <a:lnTo>
                    <a:pt x="1403429" y="771226"/>
                  </a:lnTo>
                  <a:lnTo>
                    <a:pt x="1398871" y="767754"/>
                  </a:lnTo>
                  <a:cubicBezTo>
                    <a:pt x="1246589" y="667633"/>
                    <a:pt x="1068846" y="611478"/>
                    <a:pt x="883079" y="610753"/>
                  </a:cubicBezTo>
                  <a:cubicBezTo>
                    <a:pt x="697189" y="610028"/>
                    <a:pt x="518958" y="664868"/>
                    <a:pt x="365930" y="763916"/>
                  </a:cubicBezTo>
                  <a:lnTo>
                    <a:pt x="359485" y="768753"/>
                  </a:lnTo>
                  <a:lnTo>
                    <a:pt x="0" y="571584"/>
                  </a:lnTo>
                  <a:cubicBezTo>
                    <a:pt x="170155" y="219364"/>
                    <a:pt x="511298" y="-1443"/>
                    <a:pt x="883079" y="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EA5EBD1-944D-11EF-B058-0EC69CE477D5}"/>
                </a:ext>
              </a:extLst>
            </p:cNvPr>
            <p:cNvCxnSpPr>
              <a:cxnSpLocks/>
              <a:stCxn id="62" idx="7"/>
              <a:endCxn id="64" idx="1"/>
            </p:cNvCxnSpPr>
            <p:nvPr/>
          </p:nvCxnSpPr>
          <p:spPr>
            <a:xfrm flipV="1">
              <a:off x="4364874" y="5120876"/>
              <a:ext cx="366238" cy="165116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F23E5C2-3DD9-068C-D789-127AB913A550}"/>
                </a:ext>
              </a:extLst>
            </p:cNvPr>
            <p:cNvSpPr/>
            <p:nvPr/>
          </p:nvSpPr>
          <p:spPr>
            <a:xfrm>
              <a:off x="4304518" y="5275637"/>
              <a:ext cx="70711" cy="70711"/>
            </a:xfrm>
            <a:prstGeom prst="ellipse">
              <a:avLst/>
            </a:prstGeom>
            <a:solidFill>
              <a:srgbClr val="F3FAFF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DC6CDC4-69F4-2A16-06DB-3FD47E0BA826}"/>
                </a:ext>
              </a:extLst>
            </p:cNvPr>
            <p:cNvSpPr txBox="1"/>
            <p:nvPr/>
          </p:nvSpPr>
          <p:spPr>
            <a:xfrm>
              <a:off x="4731112" y="5036237"/>
              <a:ext cx="401836" cy="169277"/>
            </a:xfrm>
            <a:prstGeom prst="rect">
              <a:avLst/>
            </a:prstGeom>
            <a:noFill/>
            <a:effectLst/>
          </p:spPr>
          <p:txBody>
            <a:bodyPr wrap="none" lIns="36000" tIns="0" rIns="0" bIns="0" rtlCol="0" anchor="t">
              <a:spAutoFit/>
            </a:bodyPr>
            <a:lstStyle/>
            <a:p>
              <a:pPr algn="ctr"/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부채면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D4C212-172F-7D9D-952F-4EBCA016A47A}"/>
                </a:ext>
              </a:extLst>
            </p:cNvPr>
            <p:cNvSpPr txBox="1"/>
            <p:nvPr/>
          </p:nvSpPr>
          <p:spPr>
            <a:xfrm>
              <a:off x="4521127" y="5853276"/>
              <a:ext cx="401836" cy="169277"/>
            </a:xfrm>
            <a:prstGeom prst="rect">
              <a:avLst/>
            </a:prstGeom>
            <a:noFill/>
            <a:effectLst/>
          </p:spPr>
          <p:txBody>
            <a:bodyPr wrap="none" lIns="36000" tIns="0" rIns="0" bIns="0" rtlCol="0" anchor="t">
              <a:spAutoFit/>
            </a:bodyPr>
            <a:lstStyle/>
            <a:p>
              <a:pPr algn="ctr"/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B33EEBF-A9A4-E433-B803-BC392C86AD3B}"/>
                </a:ext>
              </a:extLst>
            </p:cNvPr>
            <p:cNvCxnSpPr>
              <a:cxnSpLocks/>
              <a:stCxn id="70" idx="6"/>
              <a:endCxn id="65" idx="1"/>
            </p:cNvCxnSpPr>
            <p:nvPr/>
          </p:nvCxnSpPr>
          <p:spPr>
            <a:xfrm>
              <a:off x="4114951" y="5885847"/>
              <a:ext cx="406176" cy="52068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598E1BD-293B-9F2A-8A8B-26DD597ECA31}"/>
                </a:ext>
              </a:extLst>
            </p:cNvPr>
            <p:cNvSpPr/>
            <p:nvPr/>
          </p:nvSpPr>
          <p:spPr>
            <a:xfrm>
              <a:off x="4044240" y="5850491"/>
              <a:ext cx="70711" cy="70711"/>
            </a:xfrm>
            <a:prstGeom prst="ellipse">
              <a:avLst/>
            </a:prstGeom>
            <a:solidFill>
              <a:srgbClr val="F3FAFF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8" name="그림 87" descr="폰트, 텍스트, 그래픽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E5DFE0-C261-D430-7FB0-C584B4D80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8121" r="5001" b="25585"/>
          <a:stretch>
            <a:fillRect/>
          </a:stretch>
        </p:blipFill>
        <p:spPr>
          <a:xfrm>
            <a:off x="312535" y="4208746"/>
            <a:ext cx="2207895" cy="355601"/>
          </a:xfrm>
          <a:prstGeom prst="rect">
            <a:avLst/>
          </a:prstGeom>
          <a:effectLst>
            <a:glow rad="38100">
              <a:schemeClr val="bg1">
                <a:lumMod val="8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7034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AC52A-82B0-8D44-6840-AD93883FA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82C9FA-740C-38D0-8A26-B998E335C8AC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9A0BB-4627-4B31-BC5C-E46AC9D68D7F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8CEDB5-D9B6-D007-F31E-1F2758D3435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83E466F-78C2-A455-D1F7-EBE9C76772A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E68879D-7B64-2732-6D0A-791230B0280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E6C31F7-B162-B561-70E0-C669F6E3A1D3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C35E7F4-4541-D710-1299-3EDE3877134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4D57EB-E126-4347-B21B-4B8F68DE741D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CE431D5-ABC9-0C81-D4D0-E833CEB6E2E5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2E59B5F-BF5B-9B17-8E88-59426FE003B8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A9201FA-8DCC-1A22-B9AE-BDAE84AB6A80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5DC5331-E7D6-180E-B950-EF5F5D7CD094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034A3D4-C1B4-4435-4DBB-808865C469B1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D9AF8A-97A1-F71B-C6B6-D63228A052EF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FEE5CAD-DE02-D2D6-2FE4-41F4F7B323E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3319B63-0DB3-3824-A6AD-3333E9AF513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891145E-326C-DBCB-3410-5B8D05004792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F9F11ED-CEFB-1CEE-EBC6-253B1CAD0D0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A6446A4-7B87-AB5C-25EA-2A14F4CE57D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3E0B43-1F44-9040-4534-2A68E6538ECD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C9B64B3-7B45-E316-7389-8B9CF3149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E5C235F-F309-6693-5FF2-EF995526B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BC88B1F-B787-7847-E15F-E88B63ABE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CC81601-5C69-BC3F-61E0-4351BD8BD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096EA36-A569-D8D5-9F1D-EECDC3D68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DA55E81-874C-1F16-13AE-32FBA478C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6618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2A59-0815-2955-54EF-993AB336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52039-EF59-4C4A-7919-EEE0F9CF3C44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7239E-4DEF-676C-46CE-AD2608D91C4B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BC329E-EDCD-2667-EAB5-3C4572478928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4869EA-4EB4-C87A-1B6D-7305B4B20CA1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B09CF20-120C-FEC7-6B14-B02D8A2F6EB0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FE8FCFC-A89C-BF8C-1CB1-9E71D6BD4680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32B2-C881-6F6C-09DC-061254866E2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BFEFAF8-1FF1-AE77-63AD-3F3CE040129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8BA6C55-2CA9-60F7-AE5E-4440389F8AC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541EF57-850E-7A83-2DFB-42DA2FDC3D8C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5C7449-E1D9-C889-B082-23D00572FBEA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1F6E41D-6F0E-5F42-9361-74714AC2EB9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C7598D3-3217-BC5B-5165-C8E15E55C5F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3DA6EB-FBE3-5E23-2973-6DB35A0EB78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2AE4614-DE5B-3F8C-01E8-B30F13D4CB6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78AEE28-F8EC-6108-CEBD-7B52B8731462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13E9BFE-83B9-2EFF-15D2-9F602D1F1879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6CDF68-9074-18B0-96D5-9C72F0693F4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30859F2-D306-1E3B-880E-08CC3CDB6E6C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961206-57FD-521A-AF66-46E3752B022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3D01A27-434C-8A87-8D7D-84BAF8769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9D6525E-D805-1CB3-6715-5D119415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E03E32C-CC1A-01AC-154D-CB5A4E1B2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A4B11D9-0A01-9154-9B13-313A1988A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63C665B-B7FA-CEFE-6E14-2F5D67D20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A512221-4306-1B6F-304A-798AA2DAA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6583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CC17F-FAAC-BD12-9D65-E2D55AE39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03E486-4D1F-08A8-B74D-FDBEDC11FA33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3AE33-4739-8702-55DA-8FADE60AAA01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E8A6EC5-F5D8-C6BD-8E7E-C73E539830A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3F11C6B-AD8E-0C28-E764-895321288E9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ECA0BA-2A23-E76A-5A53-5D489AA427D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6274C9E-DD3A-C459-00AB-A72FCCBE8E2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2CD46A4-36D2-59AE-1D3F-9F1759CFF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603CDFF-7D42-A90D-F06F-D00098B04300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D5278EF-C850-9A89-DEEF-B05E9DCF11E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FCBAC94-E350-B554-73A2-F4C112A6AA2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24226D-FCF2-0019-6ACA-082E6B82628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EAD58C7-A5B8-0052-8A8F-02252EB612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2AB0302E-2914-F2F7-12FE-D648E7AE15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EBB38EC-4A91-B4AC-660D-DB93B7F09DF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E6D7FDB-970D-3285-0FE7-7814FFABFAF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D57E200-C31A-8363-B095-4B1C0740141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7DD7432-94B3-4F36-7D09-622D70C9F4B3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FCF4C76-DEDE-EDC9-4061-2D078380A17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036EAAC-F7E6-FD8C-1E8E-FAEFFDA183B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924F3E-515E-CDF4-1621-B6D2B764B4D7}"/>
                    </a:ext>
                  </a:extLst>
                </p:cNvPr>
                <p:cNvSpPr txBox="1"/>
                <p:nvPr/>
              </p:nvSpPr>
              <p:spPr>
                <a:xfrm>
                  <a:off x="643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0BC8FA7-BC67-78E9-7056-C175C4F20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AB665-29D2-8340-67A6-44F73AA07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20A46A6-8585-0435-B03C-B41E70151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E3E9F67-F5BD-26EA-610D-82A04E73C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215A10B-DB44-E0C8-196E-53BED6294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25552C1-344B-E215-129B-2C14DD911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6571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13314</TotalTime>
  <Words>1247</Words>
  <Application>Microsoft Office PowerPoint</Application>
  <PresentationFormat>와이드스크린</PresentationFormat>
  <Paragraphs>197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IBMPlexMono-Regular</vt:lpstr>
      <vt:lpstr>Noto Sans KR</vt:lpstr>
      <vt:lpstr>Pretendard</vt:lpstr>
      <vt:lpstr>Pretendard Black</vt:lpstr>
      <vt:lpstr>Pretendard Medium</vt:lpstr>
      <vt:lpstr>Pretendard SemiBold</vt:lpstr>
      <vt:lpstr>맑은 고딕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638</cp:revision>
  <dcterms:created xsi:type="dcterms:W3CDTF">2025-06-06T11:22:44Z</dcterms:created>
  <dcterms:modified xsi:type="dcterms:W3CDTF">2025-10-14T08:56:02Z</dcterms:modified>
</cp:coreProperties>
</file>